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303" r:id="rId4"/>
    <p:sldId id="304" r:id="rId5"/>
    <p:sldId id="305" r:id="rId6"/>
    <p:sldId id="306" r:id="rId7"/>
    <p:sldId id="307" r:id="rId8"/>
    <p:sldId id="308" r:id="rId9"/>
    <p:sldId id="279" r:id="rId10"/>
    <p:sldId id="301" r:id="rId11"/>
    <p:sldId id="309" r:id="rId12"/>
    <p:sldId id="310" r:id="rId13"/>
    <p:sldId id="311" r:id="rId14"/>
  </p:sldIdLst>
  <p:sldSz cx="12188825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7F7F07"/>
    <a:srgbClr val="55779A"/>
    <a:srgbClr val="9C2727"/>
    <a:srgbClr val="15599C"/>
    <a:srgbClr val="7F7F00"/>
    <a:srgbClr val="F7F7F7"/>
    <a:srgbClr val="52769A"/>
    <a:srgbClr val="9D2323"/>
    <a:srgbClr val="105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434" autoAdjust="0"/>
  </p:normalViewPr>
  <p:slideViewPr>
    <p:cSldViewPr>
      <p:cViewPr varScale="1">
        <p:scale>
          <a:sx n="74" d="100"/>
          <a:sy n="74" d="100"/>
        </p:scale>
        <p:origin x="-504" y="-9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CHINESE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CHINESE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CHINESE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CHINESE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216064"/>
        <c:axId val="25498752"/>
      </c:barChart>
      <c:catAx>
        <c:axId val="2221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98752"/>
        <c:crosses val="autoZero"/>
        <c:auto val="1"/>
        <c:lblAlgn val="ctr"/>
        <c:lblOffset val="100"/>
        <c:noMultiLvlLbl val="0"/>
      </c:catAx>
      <c:valAx>
        <c:axId val="2549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6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VIETNAMESE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VIETNAMESE</c:v>
                </c:pt>
              </c:strCache>
            </c:strRef>
          </c:cat>
          <c:val>
            <c:numRef>
              <c:f>Sheet1!$C$3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VIETNAMESE</c:v>
                </c:pt>
              </c:strCache>
            </c:strRef>
          </c:cat>
          <c:val>
            <c:numRef>
              <c:f>Sheet1!$D$3</c:f>
              <c:numCache>
                <c:formatCode>General</c:formatCode>
                <c:ptCount val="1"/>
                <c:pt idx="0">
                  <c:v>316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VIETNAMESE</c:v>
                </c:pt>
              </c:strCache>
            </c:strRef>
          </c:cat>
          <c:val>
            <c:numRef>
              <c:f>Sheet1!$E$3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989312"/>
        <c:axId val="28990848"/>
      </c:barChart>
      <c:catAx>
        <c:axId val="2898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90848"/>
        <c:crosses val="autoZero"/>
        <c:auto val="1"/>
        <c:lblAlgn val="ctr"/>
        <c:lblOffset val="100"/>
        <c:noMultiLvlLbl val="0"/>
      </c:catAx>
      <c:valAx>
        <c:axId val="2899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89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E27D3-0735-4CD4-B316-7DDC307DC4E4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0BB29-D4A6-4361-BFC2-0EF9A5E82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83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75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75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7A3174E-7A95-417E-AC7E-3907A961AE77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71"/>
            <a:ext cx="5510530" cy="394549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7548"/>
            <a:ext cx="2984870" cy="50275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7548"/>
            <a:ext cx="2984870" cy="50275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89E1BC9-B685-479C-A7A2-F9DBEBF06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1BC9-B685-479C-A7A2-F9DBEBF06EF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0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1BC9-B685-479C-A7A2-F9DBEBF06EF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4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1BC9-B685-479C-A7A2-F9DBEBF06E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1BC9-B685-479C-A7A2-F9DBEBF06E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305A-DC0E-4668-B20B-1BFB268D2CC6}" type="datetimeFigureOut">
              <a:rPr lang="en-US" smtClean="0"/>
              <a:pPr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82459-88E5-4501-8FA3-5C4F0D0D4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-11497" y="3933972"/>
            <a:ext cx="12200323" cy="875561"/>
          </a:xfrm>
          <a:custGeom>
            <a:avLst/>
            <a:gdLst>
              <a:gd name="connsiteX0" fmla="*/ 0 w 9152626"/>
              <a:gd name="connsiteY0" fmla="*/ 172528 h 247290"/>
              <a:gd name="connsiteX1" fmla="*/ 776377 w 9152626"/>
              <a:gd name="connsiteY1" fmla="*/ 207034 h 247290"/>
              <a:gd name="connsiteX2" fmla="*/ 1733909 w 9152626"/>
              <a:gd name="connsiteY2" fmla="*/ 241539 h 247290"/>
              <a:gd name="connsiteX3" fmla="*/ 2829464 w 9152626"/>
              <a:gd name="connsiteY3" fmla="*/ 241539 h 247290"/>
              <a:gd name="connsiteX4" fmla="*/ 4097547 w 9152626"/>
              <a:gd name="connsiteY4" fmla="*/ 207034 h 247290"/>
              <a:gd name="connsiteX5" fmla="*/ 5244860 w 9152626"/>
              <a:gd name="connsiteY5" fmla="*/ 138022 h 247290"/>
              <a:gd name="connsiteX6" fmla="*/ 6236898 w 9152626"/>
              <a:gd name="connsiteY6" fmla="*/ 60385 h 247290"/>
              <a:gd name="connsiteX7" fmla="*/ 7504981 w 9152626"/>
              <a:gd name="connsiteY7" fmla="*/ 25879 h 247290"/>
              <a:gd name="connsiteX8" fmla="*/ 9152626 w 9152626"/>
              <a:gd name="connsiteY8" fmla="*/ 0 h 247290"/>
              <a:gd name="connsiteX9" fmla="*/ 9152626 w 9152626"/>
              <a:gd name="connsiteY9" fmla="*/ 0 h 24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2626" h="247290">
                <a:moveTo>
                  <a:pt x="0" y="172528"/>
                </a:moveTo>
                <a:lnTo>
                  <a:pt x="776377" y="207034"/>
                </a:lnTo>
                <a:cubicBezTo>
                  <a:pt x="1065362" y="218536"/>
                  <a:pt x="1391728" y="235788"/>
                  <a:pt x="1733909" y="241539"/>
                </a:cubicBezTo>
                <a:cubicBezTo>
                  <a:pt x="2076090" y="247290"/>
                  <a:pt x="2435524" y="247290"/>
                  <a:pt x="2829464" y="241539"/>
                </a:cubicBezTo>
                <a:cubicBezTo>
                  <a:pt x="3223404" y="235788"/>
                  <a:pt x="3694981" y="224287"/>
                  <a:pt x="4097547" y="207034"/>
                </a:cubicBezTo>
                <a:cubicBezTo>
                  <a:pt x="4500113" y="189781"/>
                  <a:pt x="5244860" y="138022"/>
                  <a:pt x="5244860" y="138022"/>
                </a:cubicBezTo>
                <a:cubicBezTo>
                  <a:pt x="5601418" y="113581"/>
                  <a:pt x="5860211" y="79075"/>
                  <a:pt x="6236898" y="60385"/>
                </a:cubicBezTo>
                <a:cubicBezTo>
                  <a:pt x="6613585" y="41695"/>
                  <a:pt x="7504981" y="25879"/>
                  <a:pt x="7504981" y="25879"/>
                </a:cubicBezTo>
                <a:lnTo>
                  <a:pt x="9152626" y="0"/>
                </a:lnTo>
                <a:lnTo>
                  <a:pt x="9152626" y="0"/>
                </a:lnTo>
              </a:path>
            </a:pathLst>
          </a:custGeom>
          <a:ln w="762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0" y="-46801"/>
            <a:ext cx="12188825" cy="4771201"/>
          </a:xfrm>
          <a:prstGeom prst="flowChartDocumen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http://www.gov.ph/images/uploads/coast-guard-seal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170612" y="838200"/>
            <a:ext cx="5484813" cy="523459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11497" y="5257800"/>
            <a:ext cx="72117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Franklin Gothic Medium Cond" pitchFamily="34" charset="0"/>
              </a:rPr>
              <a:t>3</a:t>
            </a:r>
            <a:r>
              <a:rPr lang="en-US" sz="2800" baseline="30000" dirty="0" smtClean="0">
                <a:latin typeface="Franklin Gothic Medium Cond" pitchFamily="34" charset="0"/>
              </a:rPr>
              <a:t>rd</a:t>
            </a:r>
            <a:r>
              <a:rPr lang="en-US" sz="2800" dirty="0" smtClean="0">
                <a:latin typeface="Franklin Gothic Medium Cond" pitchFamily="34" charset="0"/>
              </a:rPr>
              <a:t> Roundtable Discussion on Natural Resources</a:t>
            </a:r>
          </a:p>
          <a:p>
            <a:pPr algn="ctr"/>
            <a:r>
              <a:rPr lang="en-US" sz="2000" dirty="0" smtClean="0">
                <a:latin typeface="Franklin Gothic Medium Cond" pitchFamily="34" charset="0"/>
              </a:rPr>
              <a:t>Astoria Plaza, Pasig City</a:t>
            </a:r>
          </a:p>
          <a:p>
            <a:pPr algn="ctr"/>
            <a:r>
              <a:rPr lang="en-US" sz="2800" dirty="0" smtClean="0">
                <a:latin typeface="Franklin Gothic Medium Cond" pitchFamily="34" charset="0"/>
              </a:rPr>
              <a:t>26 January 2016</a:t>
            </a:r>
            <a:endParaRPr lang="en-US" sz="2800" dirty="0">
              <a:latin typeface="Franklin Gothic Medium Con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903" y="421457"/>
            <a:ext cx="66393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Franklin Gothic Medium Cond" pitchFamily="34" charset="0"/>
              </a:rPr>
              <a:t>MARITIME LAW ENFORCEMENT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Franklin Gothic Medium Cond" pitchFamily="34" charset="0"/>
              </a:rPr>
              <a:t> IN THE WEST PHILIPPINE SEA</a:t>
            </a:r>
          </a:p>
          <a:p>
            <a:endParaRPr lang="en-US" sz="4400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-11497" y="999180"/>
            <a:ext cx="12200323" cy="220020"/>
          </a:xfrm>
          <a:custGeom>
            <a:avLst/>
            <a:gdLst>
              <a:gd name="connsiteX0" fmla="*/ 0 w 9152626"/>
              <a:gd name="connsiteY0" fmla="*/ 172528 h 247290"/>
              <a:gd name="connsiteX1" fmla="*/ 776377 w 9152626"/>
              <a:gd name="connsiteY1" fmla="*/ 207034 h 247290"/>
              <a:gd name="connsiteX2" fmla="*/ 1733909 w 9152626"/>
              <a:gd name="connsiteY2" fmla="*/ 241539 h 247290"/>
              <a:gd name="connsiteX3" fmla="*/ 2829464 w 9152626"/>
              <a:gd name="connsiteY3" fmla="*/ 241539 h 247290"/>
              <a:gd name="connsiteX4" fmla="*/ 4097547 w 9152626"/>
              <a:gd name="connsiteY4" fmla="*/ 207034 h 247290"/>
              <a:gd name="connsiteX5" fmla="*/ 5244860 w 9152626"/>
              <a:gd name="connsiteY5" fmla="*/ 138022 h 247290"/>
              <a:gd name="connsiteX6" fmla="*/ 6236898 w 9152626"/>
              <a:gd name="connsiteY6" fmla="*/ 60385 h 247290"/>
              <a:gd name="connsiteX7" fmla="*/ 7504981 w 9152626"/>
              <a:gd name="connsiteY7" fmla="*/ 25879 h 247290"/>
              <a:gd name="connsiteX8" fmla="*/ 9152626 w 9152626"/>
              <a:gd name="connsiteY8" fmla="*/ 0 h 247290"/>
              <a:gd name="connsiteX9" fmla="*/ 9152626 w 9152626"/>
              <a:gd name="connsiteY9" fmla="*/ 0 h 24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2626" h="247290">
                <a:moveTo>
                  <a:pt x="0" y="172528"/>
                </a:moveTo>
                <a:lnTo>
                  <a:pt x="776377" y="207034"/>
                </a:lnTo>
                <a:cubicBezTo>
                  <a:pt x="1065362" y="218536"/>
                  <a:pt x="1391728" y="235788"/>
                  <a:pt x="1733909" y="241539"/>
                </a:cubicBezTo>
                <a:cubicBezTo>
                  <a:pt x="2076090" y="247290"/>
                  <a:pt x="2435524" y="247290"/>
                  <a:pt x="2829464" y="241539"/>
                </a:cubicBezTo>
                <a:cubicBezTo>
                  <a:pt x="3223404" y="235788"/>
                  <a:pt x="3694981" y="224287"/>
                  <a:pt x="4097547" y="207034"/>
                </a:cubicBezTo>
                <a:cubicBezTo>
                  <a:pt x="4500113" y="189781"/>
                  <a:pt x="5244860" y="138022"/>
                  <a:pt x="5244860" y="138022"/>
                </a:cubicBezTo>
                <a:cubicBezTo>
                  <a:pt x="5601418" y="113581"/>
                  <a:pt x="5860211" y="79075"/>
                  <a:pt x="6236898" y="60385"/>
                </a:cubicBezTo>
                <a:cubicBezTo>
                  <a:pt x="6613585" y="41695"/>
                  <a:pt x="7504981" y="25879"/>
                  <a:pt x="7504981" y="25879"/>
                </a:cubicBezTo>
                <a:lnTo>
                  <a:pt x="9152626" y="0"/>
                </a:lnTo>
                <a:lnTo>
                  <a:pt x="9152626" y="0"/>
                </a:lnTo>
              </a:path>
            </a:pathLst>
          </a:custGeom>
          <a:ln w="571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0" y="-1149"/>
            <a:ext cx="12188825" cy="1152552"/>
          </a:xfrm>
          <a:prstGeom prst="flowChartDocumen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http://www.gov.ph/images/uploads/coast-guard-seal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0121089" y="76200"/>
            <a:ext cx="1840723" cy="1676398"/>
          </a:xfrm>
          <a:prstGeom prst="rect">
            <a:avLst/>
          </a:prstGeom>
          <a:noFill/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505204567"/>
              </p:ext>
            </p:extLst>
          </p:nvPr>
        </p:nvGraphicFramePr>
        <p:xfrm>
          <a:off x="210676" y="2514599"/>
          <a:ext cx="5883736" cy="411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618839"/>
            <a:ext cx="5638800" cy="400973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441" y="13874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PCG ACTIONS /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MONITORING FOREIGN FISHING IN THE WPS</a:t>
            </a:r>
            <a:endParaRPr kumimoji="0" lang="en-US" sz="3200" b="1" i="0" strike="noStrike" kern="1200" normalizeH="0" baseline="0" noProof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28153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27012" y="361890"/>
              <a:ext cx="9067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CHALLENGES</a:t>
            </a:r>
            <a:endParaRPr kumimoji="0" lang="en-US" sz="48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441" y="1981200"/>
            <a:ext cx="10969943" cy="2682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Vast WPS 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Adverse Weather / Sea Conditions in the Area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Limited Capability of PCG Floating Assets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20463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27012" y="361890"/>
              <a:ext cx="9067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WAY FORWARD</a:t>
            </a:r>
            <a:endParaRPr kumimoji="0" lang="en-US" sz="48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441" y="1981200"/>
            <a:ext cx="11579384" cy="2682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PCG Capability Enhancement Program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Confidence Building Measures 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5421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2971800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END OF PRESENTATION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16748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22" name="Freeform 21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lowchart: Document 5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27012" y="361890"/>
              <a:ext cx="9067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itchFamily="34" charset="0"/>
                  <a:ea typeface="KaiTi" pitchFamily="49" charset="-122"/>
                </a:rPr>
                <a:t>MARITIME LAW ENFORCEMENT IN THE WEST PHILIPPINE SEA</a:t>
              </a:r>
              <a:endPara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1295400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SCOPE OF PRESENTATION</a:t>
            </a:r>
            <a:endParaRPr kumimoji="0" lang="en-US" sz="48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441" y="2422527"/>
            <a:ext cx="10969943" cy="1828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Background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Authority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PCG Actions / Activities 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Challenges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Way Forward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946"/>
            <a:ext cx="4710704" cy="5028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83" y="1829946"/>
            <a:ext cx="7590443" cy="5028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4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27012" y="361890"/>
              <a:ext cx="9067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itchFamily="34" charset="0"/>
                  <a:ea typeface="KaiTi" pitchFamily="49" charset="-122"/>
                </a:rPr>
                <a:t>MARITIME LAW ENFORCEMENT IN THE WEST PHILIPPINE SEA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06069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7516" y="6324600"/>
            <a:ext cx="2215671" cy="369332"/>
          </a:xfrm>
          <a:prstGeom prst="rect">
            <a:avLst/>
          </a:prstGeom>
          <a:solidFill>
            <a:srgbClr val="FAFAFA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OLD PHILIPPINE MAP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95868" y="6324600"/>
            <a:ext cx="3066930" cy="369332"/>
          </a:xfrm>
          <a:prstGeom prst="rect">
            <a:avLst/>
          </a:prstGeom>
          <a:solidFill>
            <a:srgbClr val="FAFAFA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NEW PHILIPPINE MAP (AO 29)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56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5" name="Freeform 4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lowchart: Document 5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227012" y="361890"/>
              <a:ext cx="9067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itchFamily="34" charset="0"/>
                  <a:ea typeface="KaiTi" pitchFamily="49" charset="-122"/>
                </a:rPr>
                <a:t>MARITIME LAW ENFORCEMENT IN THE WEST PHILIPPINE SEA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303212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829947"/>
            <a:ext cx="12192000" cy="5044188"/>
            <a:chOff x="0" y="0"/>
            <a:chExt cx="12192000" cy="6874135"/>
          </a:xfrm>
        </p:grpSpPr>
        <p:pic>
          <p:nvPicPr>
            <p:cNvPr id="11" name="Picture 10" descr="DSC_1028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99" t="4182" r="2904" b="8585"/>
            <a:stretch/>
          </p:blipFill>
          <p:spPr>
            <a:xfrm>
              <a:off x="0" y="0"/>
              <a:ext cx="12192000" cy="68741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2000" y="6400800"/>
              <a:ext cx="472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Map Provided by NAMRIA for Exclusive Use of PCG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7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http://3.bp.blogspot.com/-9TXQJ-Clqbw/UfjNh6Ja-vI/AAAAAAAAApI/4WOry_aEjuQ/s1600/scarborough+shoal+to+manila+bay.jp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r="14063" b="8609"/>
          <a:stretch>
            <a:fillRect/>
          </a:stretch>
        </p:blipFill>
        <p:spPr bwMode="auto">
          <a:xfrm>
            <a:off x="-1" y="1829946"/>
            <a:ext cx="12188825" cy="5028053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303212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494212" y="3657601"/>
            <a:ext cx="5334000" cy="838199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1056014">
            <a:off x="6473943" y="3690984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124 NM</a:t>
            </a:r>
            <a:endParaRPr lang="en-US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3194982" y="3321864"/>
            <a:ext cx="2373568" cy="756635"/>
            <a:chOff x="2347119" y="1888160"/>
            <a:chExt cx="1982081" cy="594957"/>
          </a:xfrm>
        </p:grpSpPr>
        <p:sp>
          <p:nvSpPr>
            <p:cNvPr id="25" name="Rectangle 24"/>
            <p:cNvSpPr/>
            <p:nvPr/>
          </p:nvSpPr>
          <p:spPr>
            <a:xfrm>
              <a:off x="2347119" y="1888160"/>
              <a:ext cx="15795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10 miles width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47119" y="2040560"/>
              <a:ext cx="19820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/>
                <a:t>124 NM west of Luzon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47119" y="2175340"/>
              <a:ext cx="18258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/>
                <a:t>9 – 10 meters depth</a:t>
              </a:r>
              <a:endParaRPr lang="en-US" sz="12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28990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27012" y="361890"/>
              <a:ext cx="9067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itchFamily="66" charset="0"/>
                </a:rPr>
                <a:t>MARITIME LAW ENFORCEMENT IN THE WEST PHILIPPINE SEA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79412" y="11588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8612" y="3276600"/>
            <a:ext cx="316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SHOWING CG DISTRICT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6" y="1829947"/>
            <a:ext cx="12198734" cy="5028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4189409" y="4800610"/>
            <a:ext cx="990600" cy="406776"/>
            <a:chOff x="4348391" y="4772055"/>
            <a:chExt cx="770662" cy="228601"/>
          </a:xfrm>
        </p:grpSpPr>
        <p:pic>
          <p:nvPicPr>
            <p:cNvPr id="20" name="Picture 4" descr="http://www.desktop-icon.com/stock-icons/desktop-building/warehouse-icon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30000"/>
            </a:blip>
            <a:srcRect/>
            <a:stretch>
              <a:fillRect/>
            </a:stretch>
          </p:blipFill>
          <p:spPr bwMode="auto">
            <a:xfrm>
              <a:off x="4799012" y="4772055"/>
              <a:ext cx="320041" cy="228601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4348391" y="4817169"/>
              <a:ext cx="540242" cy="138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HCGDPAL</a:t>
              </a:r>
              <a:endParaRPr lang="en-US" sz="1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98027" y="3843624"/>
            <a:ext cx="1221169" cy="406777"/>
            <a:chOff x="4169014" y="4772055"/>
            <a:chExt cx="950039" cy="228601"/>
          </a:xfrm>
        </p:grpSpPr>
        <p:pic>
          <p:nvPicPr>
            <p:cNvPr id="23" name="Picture 4" descr="http://www.desktop-icon.com/stock-icons/desktop-building/warehouse-icon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30000"/>
            </a:blip>
            <a:srcRect/>
            <a:stretch>
              <a:fillRect/>
            </a:stretch>
          </p:blipFill>
          <p:spPr bwMode="auto">
            <a:xfrm>
              <a:off x="4799012" y="4772055"/>
              <a:ext cx="320041" cy="228601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169014" y="4812068"/>
              <a:ext cx="683659" cy="138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HCGDNCR-CL</a:t>
              </a:r>
              <a:endParaRPr lang="en-US" sz="1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92338" y="3406062"/>
            <a:ext cx="1221169" cy="406777"/>
            <a:chOff x="4169014" y="4772055"/>
            <a:chExt cx="950039" cy="228601"/>
          </a:xfrm>
        </p:grpSpPr>
        <p:pic>
          <p:nvPicPr>
            <p:cNvPr id="27" name="Picture 4" descr="http://www.desktop-icon.com/stock-icons/desktop-building/warehouse-icon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30000"/>
            </a:blip>
            <a:srcRect/>
            <a:stretch>
              <a:fillRect/>
            </a:stretch>
          </p:blipFill>
          <p:spPr bwMode="auto">
            <a:xfrm>
              <a:off x="4799012" y="4772055"/>
              <a:ext cx="320041" cy="228601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4169014" y="4812068"/>
              <a:ext cx="697376" cy="138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HCGDNWLZN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609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AUTHORITY</a:t>
            </a:r>
            <a:endParaRPr kumimoji="0" lang="en-US" sz="48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441" y="1981200"/>
            <a:ext cx="10969943" cy="2682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R.A. 9993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R.A.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8550 (As amended by R.A. 10654)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baseline="0" dirty="0" smtClean="0">
                <a:latin typeface="Arial" pitchFamily="34" charset="0"/>
                <a:cs typeface="Arial" pitchFamily="34" charset="0"/>
              </a:rPr>
              <a:t>E.O.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154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E.O.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57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Memo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from E.S. dated 06 May 2011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baseline="0" dirty="0" smtClean="0">
                <a:latin typeface="Arial" pitchFamily="34" charset="0"/>
                <a:cs typeface="Arial" pitchFamily="34" charset="0"/>
              </a:rPr>
              <a:t>E.O. 60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Memo from E.S. Establishing ICC-WPS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BFAR-PCG MOA</a:t>
            </a:r>
            <a:endParaRPr lang="en-US" sz="3200" b="1" baseline="0" dirty="0" smtClean="0">
              <a:latin typeface="Arial" pitchFamily="34" charset="0"/>
              <a:cs typeface="Arial" pitchFamily="34" charset="0"/>
            </a:endParaRP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http://assets.rappler.com/612F469A6EA84F6BAE882D2B94A4B421/img/74D11D9520704750BC66233889CB42FA/20150428-national-coast-watch-center-photo-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8750" r="20000"/>
          <a:stretch>
            <a:fillRect/>
          </a:stretch>
        </p:blipFill>
        <p:spPr bwMode="auto">
          <a:xfrm>
            <a:off x="5789612" y="1829946"/>
            <a:ext cx="6399213" cy="502805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9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497" y="-1149"/>
            <a:ext cx="12200323" cy="1753747"/>
            <a:chOff x="-11497" y="-1149"/>
            <a:chExt cx="12200323" cy="1753747"/>
          </a:xfrm>
        </p:grpSpPr>
        <p:sp>
          <p:nvSpPr>
            <p:cNvPr id="6" name="Freeform 5"/>
            <p:cNvSpPr/>
            <p:nvPr/>
          </p:nvSpPr>
          <p:spPr>
            <a:xfrm>
              <a:off x="-11497" y="999180"/>
              <a:ext cx="12200323" cy="220020"/>
            </a:xfrm>
            <a:custGeom>
              <a:avLst/>
              <a:gdLst>
                <a:gd name="connsiteX0" fmla="*/ 0 w 9152626"/>
                <a:gd name="connsiteY0" fmla="*/ 172528 h 247290"/>
                <a:gd name="connsiteX1" fmla="*/ 776377 w 9152626"/>
                <a:gd name="connsiteY1" fmla="*/ 207034 h 247290"/>
                <a:gd name="connsiteX2" fmla="*/ 1733909 w 9152626"/>
                <a:gd name="connsiteY2" fmla="*/ 241539 h 247290"/>
                <a:gd name="connsiteX3" fmla="*/ 2829464 w 9152626"/>
                <a:gd name="connsiteY3" fmla="*/ 241539 h 247290"/>
                <a:gd name="connsiteX4" fmla="*/ 4097547 w 9152626"/>
                <a:gd name="connsiteY4" fmla="*/ 207034 h 247290"/>
                <a:gd name="connsiteX5" fmla="*/ 5244860 w 9152626"/>
                <a:gd name="connsiteY5" fmla="*/ 138022 h 247290"/>
                <a:gd name="connsiteX6" fmla="*/ 6236898 w 9152626"/>
                <a:gd name="connsiteY6" fmla="*/ 60385 h 247290"/>
                <a:gd name="connsiteX7" fmla="*/ 7504981 w 9152626"/>
                <a:gd name="connsiteY7" fmla="*/ 25879 h 247290"/>
                <a:gd name="connsiteX8" fmla="*/ 9152626 w 9152626"/>
                <a:gd name="connsiteY8" fmla="*/ 0 h 247290"/>
                <a:gd name="connsiteX9" fmla="*/ 9152626 w 9152626"/>
                <a:gd name="connsiteY9" fmla="*/ 0 h 24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52626" h="247290">
                  <a:moveTo>
                    <a:pt x="0" y="172528"/>
                  </a:moveTo>
                  <a:lnTo>
                    <a:pt x="776377" y="207034"/>
                  </a:lnTo>
                  <a:cubicBezTo>
                    <a:pt x="1065362" y="218536"/>
                    <a:pt x="1391728" y="235788"/>
                    <a:pt x="1733909" y="241539"/>
                  </a:cubicBezTo>
                  <a:cubicBezTo>
                    <a:pt x="2076090" y="247290"/>
                    <a:pt x="2435524" y="247290"/>
                    <a:pt x="2829464" y="241539"/>
                  </a:cubicBezTo>
                  <a:cubicBezTo>
                    <a:pt x="3223404" y="235788"/>
                    <a:pt x="3694981" y="224287"/>
                    <a:pt x="4097547" y="207034"/>
                  </a:cubicBezTo>
                  <a:cubicBezTo>
                    <a:pt x="4500113" y="189781"/>
                    <a:pt x="5244860" y="138022"/>
                    <a:pt x="5244860" y="138022"/>
                  </a:cubicBezTo>
                  <a:cubicBezTo>
                    <a:pt x="5601418" y="113581"/>
                    <a:pt x="5860211" y="79075"/>
                    <a:pt x="6236898" y="60385"/>
                  </a:cubicBezTo>
                  <a:cubicBezTo>
                    <a:pt x="6613585" y="41695"/>
                    <a:pt x="7504981" y="25879"/>
                    <a:pt x="7504981" y="25879"/>
                  </a:cubicBezTo>
                  <a:lnTo>
                    <a:pt x="9152626" y="0"/>
                  </a:lnTo>
                  <a:lnTo>
                    <a:pt x="9152626" y="0"/>
                  </a:lnTo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owchart: Document 6"/>
            <p:cNvSpPr/>
            <p:nvPr/>
          </p:nvSpPr>
          <p:spPr>
            <a:xfrm>
              <a:off x="0" y="-1149"/>
              <a:ext cx="12188825" cy="1152552"/>
            </a:xfrm>
            <a:prstGeom prst="flowChartDocumen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://www.gov.ph/images/uploads/coast-guard-seal.png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0121089" y="76200"/>
              <a:ext cx="1840723" cy="1676398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609441" y="10826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PCG ACTIONS / ACTIVITIES</a:t>
            </a:r>
            <a:endParaRPr kumimoji="0" lang="en-US" sz="4800" b="1" i="0" u="sng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4390" y="1981200"/>
            <a:ext cx="6856222" cy="2682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Maritime Patrols by PCG and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BFAR MCS vessels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Establishment of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CGSS and LS in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Pag-asa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Island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42614" y="1905001"/>
            <a:ext cx="4981902" cy="4660642"/>
            <a:chOff x="7142614" y="1905001"/>
            <a:chExt cx="4981902" cy="4660642"/>
          </a:xfrm>
        </p:grpSpPr>
        <p:pic>
          <p:nvPicPr>
            <p:cNvPr id="11" name="Content Placeholder 10"/>
            <p:cNvPicPr>
              <a:picLocks noChangeAspect="1"/>
            </p:cNvPicPr>
            <p:nvPr/>
          </p:nvPicPr>
          <p:blipFill>
            <a:blip r:embed="rId3" cstate="print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614" y="1905001"/>
              <a:ext cx="4981902" cy="2590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90"/>
            <a:stretch/>
          </p:blipFill>
          <p:spPr>
            <a:xfrm>
              <a:off x="7142614" y="4267200"/>
              <a:ext cx="4981902" cy="2298443"/>
            </a:xfrm>
            <a:prstGeom prst="rect">
              <a:avLst/>
            </a:prstGeom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27012" y="1981200"/>
            <a:ext cx="109728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Active Participation in Oil and Gas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Platform Activities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Intelligence Gathering Operations </a:t>
            </a:r>
          </a:p>
          <a:p>
            <a:pPr marR="0" lvl="0" indent="8001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baseline="0" dirty="0" smtClean="0">
                <a:latin typeface="Arial" pitchFamily="34" charset="0"/>
                <a:cs typeface="Arial" pitchFamily="34" charset="0"/>
              </a:rPr>
              <a:t>Monitoring IUU Fishing in WPS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15236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-11497" y="999180"/>
            <a:ext cx="12200323" cy="220020"/>
          </a:xfrm>
          <a:custGeom>
            <a:avLst/>
            <a:gdLst>
              <a:gd name="connsiteX0" fmla="*/ 0 w 9152626"/>
              <a:gd name="connsiteY0" fmla="*/ 172528 h 247290"/>
              <a:gd name="connsiteX1" fmla="*/ 776377 w 9152626"/>
              <a:gd name="connsiteY1" fmla="*/ 207034 h 247290"/>
              <a:gd name="connsiteX2" fmla="*/ 1733909 w 9152626"/>
              <a:gd name="connsiteY2" fmla="*/ 241539 h 247290"/>
              <a:gd name="connsiteX3" fmla="*/ 2829464 w 9152626"/>
              <a:gd name="connsiteY3" fmla="*/ 241539 h 247290"/>
              <a:gd name="connsiteX4" fmla="*/ 4097547 w 9152626"/>
              <a:gd name="connsiteY4" fmla="*/ 207034 h 247290"/>
              <a:gd name="connsiteX5" fmla="*/ 5244860 w 9152626"/>
              <a:gd name="connsiteY5" fmla="*/ 138022 h 247290"/>
              <a:gd name="connsiteX6" fmla="*/ 6236898 w 9152626"/>
              <a:gd name="connsiteY6" fmla="*/ 60385 h 247290"/>
              <a:gd name="connsiteX7" fmla="*/ 7504981 w 9152626"/>
              <a:gd name="connsiteY7" fmla="*/ 25879 h 247290"/>
              <a:gd name="connsiteX8" fmla="*/ 9152626 w 9152626"/>
              <a:gd name="connsiteY8" fmla="*/ 0 h 247290"/>
              <a:gd name="connsiteX9" fmla="*/ 9152626 w 9152626"/>
              <a:gd name="connsiteY9" fmla="*/ 0 h 24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2626" h="247290">
                <a:moveTo>
                  <a:pt x="0" y="172528"/>
                </a:moveTo>
                <a:lnTo>
                  <a:pt x="776377" y="207034"/>
                </a:lnTo>
                <a:cubicBezTo>
                  <a:pt x="1065362" y="218536"/>
                  <a:pt x="1391728" y="235788"/>
                  <a:pt x="1733909" y="241539"/>
                </a:cubicBezTo>
                <a:cubicBezTo>
                  <a:pt x="2076090" y="247290"/>
                  <a:pt x="2435524" y="247290"/>
                  <a:pt x="2829464" y="241539"/>
                </a:cubicBezTo>
                <a:cubicBezTo>
                  <a:pt x="3223404" y="235788"/>
                  <a:pt x="3694981" y="224287"/>
                  <a:pt x="4097547" y="207034"/>
                </a:cubicBezTo>
                <a:cubicBezTo>
                  <a:pt x="4500113" y="189781"/>
                  <a:pt x="5244860" y="138022"/>
                  <a:pt x="5244860" y="138022"/>
                </a:cubicBezTo>
                <a:cubicBezTo>
                  <a:pt x="5601418" y="113581"/>
                  <a:pt x="5860211" y="79075"/>
                  <a:pt x="6236898" y="60385"/>
                </a:cubicBezTo>
                <a:cubicBezTo>
                  <a:pt x="6613585" y="41695"/>
                  <a:pt x="7504981" y="25879"/>
                  <a:pt x="7504981" y="25879"/>
                </a:cubicBezTo>
                <a:lnTo>
                  <a:pt x="9152626" y="0"/>
                </a:lnTo>
                <a:lnTo>
                  <a:pt x="9152626" y="0"/>
                </a:lnTo>
              </a:path>
            </a:pathLst>
          </a:custGeom>
          <a:ln w="571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0" y="-1149"/>
            <a:ext cx="12188825" cy="1152552"/>
          </a:xfrm>
          <a:prstGeom prst="flowChartDocumen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http://www.gov.ph/images/uploads/coast-guard-seal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0121089" y="76200"/>
            <a:ext cx="1840723" cy="1676398"/>
          </a:xfrm>
          <a:prstGeom prst="rect">
            <a:avLst/>
          </a:prstGeom>
          <a:noFill/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07249424"/>
              </p:ext>
            </p:extLst>
          </p:nvPr>
        </p:nvGraphicFramePr>
        <p:xfrm>
          <a:off x="210676" y="2743200"/>
          <a:ext cx="6417136" cy="388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 descr="E:\NEW COMPUTER\2015\BDM MEMO 2015\BDM MEMO 25 MARCH 2015\100OLYMP\P31801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6"/>
          <a:stretch/>
        </p:blipFill>
        <p:spPr bwMode="auto">
          <a:xfrm>
            <a:off x="6627813" y="4380921"/>
            <a:ext cx="5334000" cy="216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E:\NEW COMPUTER\2015\BDM MEMO 2015\BDM FEB 02\january 2015 bdm yanyan\sony cybershot\DSC00478.JPG"/>
          <p:cNvPicPr/>
          <p:nvPr/>
        </p:nvPicPr>
        <p:blipFill rotWithShape="1">
          <a:blip r:embed="rId6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/>
          <a:stretch/>
        </p:blipFill>
        <p:spPr bwMode="auto">
          <a:xfrm>
            <a:off x="6627812" y="2743200"/>
            <a:ext cx="2618490" cy="15538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E:\NEW COMPUTER\2015\BDM MEMO 2015\BDM FEB 02\january 2015 bdm yanyan\sony cybershot\DSC00477.JPG"/>
          <p:cNvPicPr/>
          <p:nvPr/>
        </p:nvPicPr>
        <p:blipFill rotWithShape="1"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8"/>
          <a:stretch/>
        </p:blipFill>
        <p:spPr bwMode="auto">
          <a:xfrm>
            <a:off x="9435897" y="2743200"/>
            <a:ext cx="2495559" cy="15399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09441" y="1387474"/>
            <a:ext cx="10969943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PCG ACTIONS /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MONITORING FOREIGN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FISHING IN THE WPS</a:t>
            </a:r>
            <a:endParaRPr kumimoji="0" lang="en-US" sz="3200" b="1" i="0" strike="noStrike" kern="1200" normalizeH="0" baseline="0" noProof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012" y="36189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KaiTi" pitchFamily="49" charset="-122"/>
              </a:rPr>
              <a:t>MARITIME LAW ENFORCEMENT IN THE WEST PHILIPPINE SEA</a:t>
            </a:r>
          </a:p>
        </p:txBody>
      </p:sp>
    </p:spTree>
    <p:extLst>
      <p:ext uri="{BB962C8B-B14F-4D97-AF65-F5344CB8AC3E}">
        <p14:creationId xmlns:p14="http://schemas.microsoft.com/office/powerpoint/2010/main" val="12186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ScienceFuture_co_03_CrystalGraphics.com_PowerPoint_Templates_trial</Template>
  <TotalTime>3331</TotalTime>
  <Words>311</Words>
  <Application>Microsoft Office PowerPoint</Application>
  <PresentationFormat>Custom</PresentationFormat>
  <Paragraphs>76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PRBwheng</dc:creator>
  <cp:lastModifiedBy>HP</cp:lastModifiedBy>
  <cp:revision>191</cp:revision>
  <cp:lastPrinted>2016-01-18T03:42:18Z</cp:lastPrinted>
  <dcterms:created xsi:type="dcterms:W3CDTF">2014-08-26T02:05:33Z</dcterms:created>
  <dcterms:modified xsi:type="dcterms:W3CDTF">2016-01-25T15:45:10Z</dcterms:modified>
</cp:coreProperties>
</file>