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26"/>
  </p:notesMasterIdLst>
  <p:sldIdLst>
    <p:sldId id="256" r:id="rId2"/>
    <p:sldId id="257" r:id="rId3"/>
    <p:sldId id="269" r:id="rId4"/>
    <p:sldId id="258" r:id="rId5"/>
    <p:sldId id="274" r:id="rId6"/>
    <p:sldId id="259" r:id="rId7"/>
    <p:sldId id="284" r:id="rId8"/>
    <p:sldId id="260" r:id="rId9"/>
    <p:sldId id="290" r:id="rId10"/>
    <p:sldId id="289" r:id="rId11"/>
    <p:sldId id="291" r:id="rId12"/>
    <p:sldId id="261" r:id="rId13"/>
    <p:sldId id="262" r:id="rId14"/>
    <p:sldId id="279" r:id="rId15"/>
    <p:sldId id="280" r:id="rId16"/>
    <p:sldId id="281" r:id="rId17"/>
    <p:sldId id="273" r:id="rId18"/>
    <p:sldId id="286" r:id="rId19"/>
    <p:sldId id="285" r:id="rId20"/>
    <p:sldId id="292" r:id="rId21"/>
    <p:sldId id="288" r:id="rId22"/>
    <p:sldId id="293" r:id="rId23"/>
    <p:sldId id="29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A3D11-B9AC-F74E-894C-E3DB03693C8C}" type="datetimeFigureOut">
              <a:rPr lang="en-US" smtClean="0"/>
              <a:t>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011A-D9E7-6345-90D8-7FDA0D683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C8A6C4-0A5E-974C-A1C5-2825E297805C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13025E-A8E4-BC40-BE46-650D99F8D0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40 YEARS OF SINO-PHILIPPINE RELATIONS FROM THE PERSPECTIVE OF BOTH STATE AND CIVIL SOCIETY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Presentation at Peking </a:t>
            </a:r>
            <a:r>
              <a:rPr lang="en-US" sz="2300" smtClean="0"/>
              <a:t>University </a:t>
            </a:r>
          </a:p>
          <a:p>
            <a:r>
              <a:rPr lang="en-US" sz="2300" smtClean="0"/>
              <a:t>Foreign </a:t>
            </a:r>
            <a:r>
              <a:rPr lang="en-US" sz="2300" dirty="0" smtClean="0"/>
              <a:t>Languages Institute, 19 October 2015</a:t>
            </a:r>
          </a:p>
          <a:p>
            <a:endParaRPr lang="en-US" dirty="0"/>
          </a:p>
          <a:p>
            <a:r>
              <a:rPr lang="en-US" dirty="0" smtClean="0"/>
              <a:t>Aileen </a:t>
            </a:r>
            <a:r>
              <a:rPr lang="en-US" dirty="0" smtClean="0"/>
              <a:t>S.P. Baviera</a:t>
            </a:r>
          </a:p>
          <a:p>
            <a:r>
              <a:rPr lang="en-US" dirty="0" smtClean="0"/>
              <a:t>Asian Center</a:t>
            </a:r>
          </a:p>
          <a:p>
            <a:r>
              <a:rPr lang="en-US" dirty="0" smtClean="0"/>
              <a:t>University of the Philippines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1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1975 - 1986: Marcos and martial law years, active familiarization and cooperation</a:t>
            </a:r>
          </a:p>
          <a:p>
            <a:r>
              <a:rPr lang="en-US" dirty="0" smtClean="0"/>
              <a:t>1986 – 1992: Corazon Aquino, post-people power inward focus, Taiwan’s diplomatic offensives, closure of US bases</a:t>
            </a:r>
          </a:p>
          <a:p>
            <a:r>
              <a:rPr lang="en-US" dirty="0" smtClean="0"/>
              <a:t>1992 – 2000: Ramos/Estrada, post-Cold War regional adjustments to multilateralism, 1995-1999 maritime disputes, restoring military relations with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Highlights 1975-2015</a:t>
            </a:r>
          </a:p>
        </p:txBody>
      </p:sp>
    </p:spTree>
    <p:extLst>
      <p:ext uri="{BB962C8B-B14F-4D97-AF65-F5344CB8AC3E}">
        <p14:creationId xmlns:p14="http://schemas.microsoft.com/office/powerpoint/2010/main" val="398690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2000 - 2010: Arroyo’s short-lived ‘golden age’, pragmatic approach, trilateral oil survey cooperation, corruption scandals, beginning of compliance with UNCLOS</a:t>
            </a:r>
          </a:p>
          <a:p>
            <a:r>
              <a:rPr lang="en-US" dirty="0"/>
              <a:t>2010 – present: Aquino III, ties dominated by territorial and maritime disputes with 2012 standoff, overlay of great power rivalry with China’s rise and US pivot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Cultural Agreement, since 1979 and until 1990s </a:t>
            </a:r>
            <a:r>
              <a:rPr lang="en-US" dirty="0"/>
              <a:t>among PH’s most </a:t>
            </a:r>
            <a:r>
              <a:rPr lang="en-US" dirty="0" smtClean="0"/>
              <a:t>extensive, created much good will on both sides</a:t>
            </a:r>
          </a:p>
          <a:p>
            <a:r>
              <a:rPr lang="en-US" dirty="0" smtClean="0"/>
              <a:t>By 1999, over 200 S&amp;T cooperation projects </a:t>
            </a:r>
            <a:r>
              <a:rPr lang="en-US" dirty="0"/>
              <a:t>in rice production, TCM, flood control, </a:t>
            </a:r>
            <a:r>
              <a:rPr lang="en-US" dirty="0" smtClean="0"/>
              <a:t>hydro </a:t>
            </a:r>
            <a:r>
              <a:rPr lang="en-US" dirty="0"/>
              <a:t>power, aquaculture,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Tourism: China as fastest growing market</a:t>
            </a:r>
          </a:p>
          <a:p>
            <a:r>
              <a:rPr lang="en-US" dirty="0" smtClean="0"/>
              <a:t>Role of non-state actors</a:t>
            </a:r>
          </a:p>
          <a:p>
            <a:pPr lvl="1"/>
            <a:r>
              <a:rPr lang="en-US" dirty="0" smtClean="0"/>
              <a:t>associations (APCU, PACS, PDRC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Filipino-Chinese community</a:t>
            </a:r>
          </a:p>
          <a:p>
            <a:pPr lvl="1"/>
            <a:r>
              <a:rPr lang="en-US" dirty="0" smtClean="0"/>
              <a:t>Filipino businesses as China  opened up (especially in Fujian)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Active people-to people 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948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67676"/>
              </p:ext>
            </p:extLst>
          </p:nvPr>
        </p:nvGraphicFramePr>
        <p:xfrm>
          <a:off x="698500" y="2247900"/>
          <a:ext cx="7747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0"/>
                <a:gridCol w="387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SISTER</a:t>
                      </a:r>
                      <a:r>
                        <a:rPr lang="en-US" baseline="0" dirty="0" smtClean="0"/>
                        <a:t> PROVINCES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SISTER CITIES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Albay-Lanzhou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Makati-</a:t>
                      </a:r>
                      <a:r>
                        <a:rPr lang="en-US" dirty="0" err="1" smtClean="0"/>
                        <a:t>Quanzhou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Bohol-Jiangxi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Quezon City-Shenyang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Cebu-Hainan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Cebu City-Xiamen, Hainan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Ilocos</a:t>
                      </a:r>
                      <a:r>
                        <a:rPr lang="en-US" baseline="0" dirty="0" smtClean="0"/>
                        <a:t> Norte-Shandong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Zamboanga-Quanzhou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Laguna-Fujian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Baguio-Hangzhou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Leyte-Hubei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Lapulapu</a:t>
                      </a:r>
                      <a:r>
                        <a:rPr lang="en-US" dirty="0" smtClean="0"/>
                        <a:t> City-</a:t>
                      </a:r>
                      <a:r>
                        <a:rPr lang="en-US" dirty="0" err="1" smtClean="0"/>
                        <a:t>Sanya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Nueva </a:t>
                      </a:r>
                      <a:r>
                        <a:rPr lang="en-US" dirty="0" err="1" smtClean="0"/>
                        <a:t>Ecija</a:t>
                      </a:r>
                      <a:r>
                        <a:rPr lang="en-US" dirty="0" smtClean="0"/>
                        <a:t>-Anhui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Iloilo City-Qingdao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Manila-Guangzhou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2" y="2152199"/>
            <a:ext cx="7689021" cy="432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63388"/>
            <a:ext cx="7756263" cy="1054250"/>
          </a:xfrm>
        </p:spPr>
        <p:txBody>
          <a:bodyPr/>
          <a:lstStyle/>
          <a:p>
            <a:r>
              <a:rPr lang="en-P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between China and the Philippines (share in PH trade with Asia,%)</a:t>
            </a:r>
            <a:endParaRPr lang="en-P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900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 smtClean="0"/>
              <a:t>China has been among top trading partners since 2010.  </a:t>
            </a:r>
            <a:r>
              <a:rPr lang="en-PH" b="1" dirty="0"/>
              <a:t>C</a:t>
            </a:r>
            <a:r>
              <a:rPr lang="en-PH" b="1" dirty="0" smtClean="0"/>
              <a:t>lose to Japan in 2014: 21.5%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3970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PH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Direct Investments</a:t>
            </a:r>
            <a:endParaRPr lang="en-PH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" y="1235608"/>
            <a:ext cx="9070543" cy="520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PH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China has not been a major source of FDI</a:t>
            </a:r>
            <a:endParaRPr lang="en-PH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4" y="1902798"/>
            <a:ext cx="8912352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P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of Foreign Direct Investment from China: </a:t>
            </a:r>
            <a:r>
              <a:rPr lang="en-PH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US$ 301 million (China reports US$593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PH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PH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PH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lowest in ASEAN)</a:t>
            </a:r>
          </a:p>
          <a:p>
            <a:pPr lvl="1"/>
            <a:r>
              <a:rPr lang="en-P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of Foreign Direct Investment from HK: US$ 1,935 million</a:t>
            </a:r>
          </a:p>
          <a:p>
            <a:pPr lvl="1"/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P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of Philippine FDI in China: </a:t>
            </a:r>
            <a:r>
              <a:rPr lang="en-PH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US$ 545 million </a:t>
            </a:r>
            <a:r>
              <a:rPr lang="en-P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(China reports 2,892)</a:t>
            </a:r>
          </a:p>
          <a:p>
            <a:pPr lvl="1"/>
            <a:r>
              <a:rPr lang="en-P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of Philippine FDI in Hong Kong: US$ 181 million</a:t>
            </a:r>
          </a:p>
          <a:p>
            <a:pPr lvl="1"/>
            <a:r>
              <a:rPr lang="en-P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of Philippine FDI in the world: US$ 2,470</a:t>
            </a:r>
          </a:p>
          <a:p>
            <a:pPr lvl="1"/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/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UNCTAD, 2012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P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5 Products Exported by the </a:t>
            </a:r>
            <a:r>
              <a:rPr lang="en-US" dirty="0" smtClean="0"/>
              <a:t>PH to China:</a:t>
            </a:r>
          </a:p>
          <a:p>
            <a:pPr lvl="1"/>
            <a:r>
              <a:rPr lang="en-US" dirty="0" smtClean="0"/>
              <a:t>Electrical products, copper cathodes, nickel ores and concentrates; other coal, copper ores and concentrates </a:t>
            </a:r>
          </a:p>
          <a:p>
            <a:r>
              <a:rPr lang="en-US" dirty="0" smtClean="0"/>
              <a:t>Top </a:t>
            </a:r>
            <a:r>
              <a:rPr lang="en-US" dirty="0"/>
              <a:t>5 Products Imported by the </a:t>
            </a:r>
            <a:r>
              <a:rPr lang="en-US" dirty="0" smtClean="0"/>
              <a:t>PH </a:t>
            </a:r>
            <a:r>
              <a:rPr lang="en-US" dirty="0"/>
              <a:t>from China: </a:t>
            </a:r>
            <a:endParaRPr lang="en-US" dirty="0" smtClean="0"/>
          </a:p>
          <a:p>
            <a:pPr lvl="1"/>
            <a:r>
              <a:rPr lang="en-US" dirty="0" smtClean="0"/>
              <a:t>Electronics parts </a:t>
            </a:r>
            <a:r>
              <a:rPr lang="en-US" dirty="0"/>
              <a:t>and accessories for office </a:t>
            </a:r>
            <a:r>
              <a:rPr lang="en-US" dirty="0" smtClean="0"/>
              <a:t>machines, liquefied </a:t>
            </a:r>
            <a:r>
              <a:rPr lang="en-US" dirty="0"/>
              <a:t>petroleum </a:t>
            </a:r>
            <a:r>
              <a:rPr lang="en-US" dirty="0" smtClean="0"/>
              <a:t>gas, urea, ceramic products</a:t>
            </a:r>
          </a:p>
          <a:p>
            <a:pPr lvl="1"/>
            <a:endParaRPr lang="en-US" dirty="0" smtClean="0"/>
          </a:p>
          <a:p>
            <a:pPr marL="0" indent="0" algn="r">
              <a:buNone/>
            </a:pPr>
            <a:r>
              <a:rPr lang="en-US" sz="2000" dirty="0" smtClean="0"/>
              <a:t>Source</a:t>
            </a:r>
            <a:r>
              <a:rPr lang="en-US" sz="2000" dirty="0"/>
              <a:t>: National Statistics Office of the Philippines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Asymmetric interests in SCS</a:t>
            </a:r>
          </a:p>
          <a:p>
            <a:pPr lvl="1"/>
            <a:r>
              <a:rPr lang="en-US" sz="2800" dirty="0" smtClean="0"/>
              <a:t>PH</a:t>
            </a:r>
            <a:r>
              <a:rPr lang="en-US" sz="2800" dirty="0"/>
              <a:t> </a:t>
            </a:r>
            <a:r>
              <a:rPr lang="en-US" sz="2800" dirty="0" smtClean="0"/>
              <a:t>values economic resources, sovereign rights to EEZ, security</a:t>
            </a:r>
          </a:p>
          <a:p>
            <a:pPr lvl="1"/>
            <a:r>
              <a:rPr lang="en-US" sz="2800" dirty="0" smtClean="0"/>
              <a:t>For China, possibly strategic objectives- </a:t>
            </a:r>
            <a:r>
              <a:rPr lang="en-US" sz="2800" dirty="0"/>
              <a:t>s</a:t>
            </a:r>
            <a:r>
              <a:rPr lang="en-US" sz="2800" dirty="0" smtClean="0"/>
              <a:t>overeignty, sea lines of communication, naval power projection, geopolitical rivalry with big powers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530247"/>
            <a:ext cx="7756263" cy="1054250"/>
          </a:xfrm>
        </p:spPr>
        <p:txBody>
          <a:bodyPr/>
          <a:lstStyle/>
          <a:p>
            <a:r>
              <a:rPr lang="en-US" sz="4000" dirty="0" smtClean="0"/>
              <a:t>Approaches to territorial &amp; </a:t>
            </a:r>
            <a:br>
              <a:rPr lang="en-US" sz="4000" dirty="0" smtClean="0"/>
            </a:br>
            <a:r>
              <a:rPr lang="en-US" sz="4000" dirty="0" smtClean="0"/>
              <a:t>maritime disputes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424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en-US" sz="2800" dirty="0"/>
              <a:t>Differences in </a:t>
            </a:r>
            <a:r>
              <a:rPr lang="en-US" sz="2800" dirty="0" smtClean="0"/>
              <a:t>political culture </a:t>
            </a:r>
          </a:p>
          <a:p>
            <a:pPr marL="731520" lvl="2"/>
            <a:r>
              <a:rPr lang="en-US" sz="2800" dirty="0" smtClean="0"/>
              <a:t>PH </a:t>
            </a:r>
            <a:r>
              <a:rPr lang="en-US" sz="2800" dirty="0" err="1" smtClean="0"/>
              <a:t>institutionalist</a:t>
            </a:r>
            <a:r>
              <a:rPr lang="en-US" sz="2800" dirty="0" smtClean="0"/>
              <a:t> (law and regional organizations), normative worldview, underdog mentality, shortsightedness</a:t>
            </a:r>
          </a:p>
          <a:p>
            <a:pPr marL="731520" lvl="2"/>
            <a:r>
              <a:rPr lang="en-US" sz="2800" dirty="0" smtClean="0"/>
              <a:t>China has realist disposition (material power), </a:t>
            </a:r>
            <a:r>
              <a:rPr lang="en-US" sz="2800" dirty="0" err="1" smtClean="0"/>
              <a:t>Sinocentric</a:t>
            </a:r>
            <a:r>
              <a:rPr lang="en-US" sz="2800" dirty="0" smtClean="0"/>
              <a:t> hierarchical worldview, victim mentality, farsightedness</a:t>
            </a:r>
          </a:p>
          <a:p>
            <a:pPr marL="365760" lvl="1"/>
            <a:r>
              <a:rPr lang="en-US" sz="3000" dirty="0"/>
              <a:t>P</a:t>
            </a:r>
            <a:r>
              <a:rPr lang="en-US" sz="3000" dirty="0" smtClean="0"/>
              <a:t>ower inequality</a:t>
            </a:r>
          </a:p>
          <a:p>
            <a:pPr marL="731520" lvl="2"/>
            <a:r>
              <a:rPr lang="en-US" sz="2800" dirty="0" smtClean="0"/>
              <a:t>Bilateral </a:t>
            </a:r>
            <a:r>
              <a:rPr lang="en-US" sz="2800" dirty="0" err="1" smtClean="0"/>
              <a:t>vis</a:t>
            </a:r>
            <a:r>
              <a:rPr lang="en-US" sz="2800" dirty="0" smtClean="0"/>
              <a:t> multilateral </a:t>
            </a:r>
            <a:r>
              <a:rPr lang="en-US" sz="2800" dirty="0" err="1" smtClean="0"/>
              <a:t>vis</a:t>
            </a:r>
            <a:r>
              <a:rPr lang="en-US" sz="2800" dirty="0" smtClean="0"/>
              <a:t> dual track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Traditional ties are quite deep, but most people today are not aware of this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ifferences </a:t>
            </a:r>
            <a:r>
              <a:rPr lang="en-US" dirty="0"/>
              <a:t>in political </a:t>
            </a:r>
            <a:r>
              <a:rPr lang="en-US" dirty="0" smtClean="0"/>
              <a:t>culture, ideology and residual Cold War-era mistrust influence state-level interactions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Territorial and maritime disputes have asymmetric </a:t>
            </a:r>
            <a:r>
              <a:rPr lang="en-US" dirty="0" smtClean="0"/>
              <a:t>value </a:t>
            </a:r>
            <a:r>
              <a:rPr lang="en-US" dirty="0"/>
              <a:t>for Philippines and for </a:t>
            </a:r>
            <a:r>
              <a:rPr lang="en-US" dirty="0" smtClean="0"/>
              <a:t>China, which makes them </a:t>
            </a:r>
            <a:r>
              <a:rPr lang="en-US" dirty="0"/>
              <a:t>difficult to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Economic ties are stable and resilient, but of low volume and with relatively low impact on political relations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MAIN IDEAS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925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Elephant in the room – the U.S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800" dirty="0"/>
              <a:t>PH view: alliance is part of hedging strategy (along with ASEAN diplomacy towards China), and </a:t>
            </a:r>
            <a:r>
              <a:rPr lang="en-US" sz="2800" dirty="0" smtClean="0"/>
              <a:t>needed for capability </a:t>
            </a:r>
            <a:r>
              <a:rPr lang="en-US" sz="2800" dirty="0"/>
              <a:t>building for maritime security </a:t>
            </a:r>
            <a:r>
              <a:rPr lang="en-US" sz="2800" dirty="0" smtClean="0"/>
              <a:t>scenarios</a:t>
            </a:r>
          </a:p>
          <a:p>
            <a:pPr lvl="1"/>
            <a:r>
              <a:rPr lang="en-US" sz="2800" dirty="0" smtClean="0"/>
              <a:t>China view: U.S. is pursuing a strategy of containment of China, with the Philippines as a willing pawn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Mischief Reef : immediate engagement on bilateral code of conduct talks, establishment of WG on Fisheries, Marine Environment Protection and Confidence-Building</a:t>
            </a:r>
          </a:p>
          <a:p>
            <a:r>
              <a:rPr lang="en-US" dirty="0" smtClean="0"/>
              <a:t>Scarborough Shoal standoff : disruption of dialogue, failure of backchannels</a:t>
            </a:r>
          </a:p>
          <a:p>
            <a:r>
              <a:rPr lang="en-US" dirty="0" smtClean="0"/>
              <a:t>Arbitration : most official contacts cut off; signals missed or misunderstood?</a:t>
            </a:r>
          </a:p>
          <a:p>
            <a:r>
              <a:rPr lang="en-US" dirty="0" smtClean="0"/>
              <a:t>Effects of media on public opinion</a:t>
            </a:r>
          </a:p>
          <a:p>
            <a:r>
              <a:rPr lang="en-US" dirty="0"/>
              <a:t>New regional concerns over island construction activities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Managing crisis points in relations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758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territorial tensions hurt economic relations?</a:t>
            </a:r>
          </a:p>
          <a:p>
            <a:pPr lvl="1"/>
            <a:r>
              <a:rPr lang="en-US" dirty="0" smtClean="0"/>
              <a:t>Resilience in economic relations due to interdependence</a:t>
            </a:r>
          </a:p>
          <a:p>
            <a:pPr lvl="1"/>
            <a:r>
              <a:rPr lang="en-US" dirty="0" smtClean="0"/>
              <a:t>Trade of both economies linked to global value chains where effects of disruption cannot be isolated to 2 sides</a:t>
            </a:r>
          </a:p>
          <a:p>
            <a:pPr lvl="1"/>
            <a:r>
              <a:rPr lang="en-US" dirty="0" smtClean="0"/>
              <a:t>But low level of economic ties means less compulsion to find more pragmatic solutions to political conflicts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Observations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2678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territorial tensions hurt people-to-people ties?</a:t>
            </a:r>
          </a:p>
          <a:p>
            <a:pPr lvl="1"/>
            <a:r>
              <a:rPr lang="en-US" dirty="0" smtClean="0"/>
              <a:t>Public perceptions are highly negative towards other side, especially </a:t>
            </a:r>
            <a:r>
              <a:rPr lang="en-US" dirty="0" err="1"/>
              <a:t>n</a:t>
            </a:r>
            <a:r>
              <a:rPr lang="en-US" dirty="0" err="1" smtClean="0"/>
              <a:t>etizens</a:t>
            </a:r>
            <a:r>
              <a:rPr lang="en-US" dirty="0" smtClean="0"/>
              <a:t> </a:t>
            </a:r>
            <a:r>
              <a:rPr lang="en-US" dirty="0"/>
              <a:t>(including ultranationalists, racists, jingoists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disruption in officially-facilitated linkages (e.g. travel advisory, cultural agreements)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P2P contact points despite official snubs and efforts to isolate each </a:t>
            </a:r>
            <a:r>
              <a:rPr lang="en-US" dirty="0" smtClean="0"/>
              <a:t>other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armed conflict between China and the Philippines, both are committed to peaceful settlement in accordance with international law</a:t>
            </a:r>
          </a:p>
          <a:p>
            <a:r>
              <a:rPr lang="en-US" dirty="0" smtClean="0"/>
              <a:t>Need for </a:t>
            </a:r>
            <a:r>
              <a:rPr lang="en-US" dirty="0"/>
              <a:t>measures and mechanisms for building trust and </a:t>
            </a:r>
            <a:r>
              <a:rPr lang="en-US" dirty="0" smtClean="0"/>
              <a:t>assurance; both sides to step back from harsh rhetoric and further irreversible actions </a:t>
            </a:r>
            <a:endParaRPr lang="en-US" dirty="0"/>
          </a:p>
          <a:p>
            <a:r>
              <a:rPr lang="en-US" dirty="0" smtClean="0"/>
              <a:t>Strengthen people-to-people exchanges, and develop public support on both sides for dialogue, mutual understanding </a:t>
            </a:r>
          </a:p>
          <a:p>
            <a:r>
              <a:rPr lang="en-US" dirty="0" smtClean="0"/>
              <a:t>Noisy </a:t>
            </a:r>
            <a:r>
              <a:rPr lang="en-US" dirty="0" err="1" smtClean="0"/>
              <a:t>netizens</a:t>
            </a:r>
            <a:r>
              <a:rPr lang="en-US" dirty="0" smtClean="0"/>
              <a:t> notwithstanding, most Chinese and Filipinos are kind, respectful and hospitable people who have no conflict other than ‘what governments create’ and no appetite for conflict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Way forward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474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pt-BR" dirty="0" err="1" smtClean="0"/>
              <a:t>Poor</a:t>
            </a:r>
            <a:r>
              <a:rPr lang="pt-BR" dirty="0" smtClean="0"/>
              <a:t> </a:t>
            </a:r>
            <a:r>
              <a:rPr lang="pt-BR" dirty="0" err="1" smtClean="0"/>
              <a:t>crisis</a:t>
            </a:r>
            <a:r>
              <a:rPr lang="pt-BR" dirty="0" smtClean="0"/>
              <a:t> management </a:t>
            </a:r>
            <a:r>
              <a:rPr lang="pt-BR" dirty="0" err="1" smtClean="0"/>
              <a:t>has</a:t>
            </a:r>
            <a:r>
              <a:rPr lang="pt-BR" dirty="0" smtClean="0"/>
              <a:t> </a:t>
            </a:r>
            <a:r>
              <a:rPr lang="pt-BR" dirty="0" err="1" smtClean="0"/>
              <a:t>aggravated</a:t>
            </a:r>
            <a:r>
              <a:rPr lang="pt-BR" dirty="0" smtClean="0"/>
              <a:t> </a:t>
            </a:r>
            <a:r>
              <a:rPr lang="pt-BR" dirty="0" err="1" smtClean="0"/>
              <a:t>even</a:t>
            </a:r>
            <a:r>
              <a:rPr lang="pt-BR" dirty="0" smtClean="0"/>
              <a:t> </a:t>
            </a:r>
            <a:r>
              <a:rPr lang="pt-BR" dirty="0" err="1" smtClean="0"/>
              <a:t>small</a:t>
            </a:r>
            <a:r>
              <a:rPr lang="pt-BR" dirty="0" smtClean="0"/>
              <a:t> </a:t>
            </a:r>
            <a:r>
              <a:rPr lang="pt-BR" dirty="0" err="1" smtClean="0"/>
              <a:t>problems</a:t>
            </a:r>
            <a:r>
              <a:rPr lang="pt-BR" dirty="0" smtClean="0"/>
              <a:t>; </a:t>
            </a:r>
            <a:r>
              <a:rPr lang="pt-BR" dirty="0" err="1" smtClean="0"/>
              <a:t>while</a:t>
            </a:r>
            <a:r>
              <a:rPr lang="pt-BR" dirty="0" smtClean="0"/>
              <a:t> </a:t>
            </a:r>
            <a:r>
              <a:rPr lang="pt-BR" dirty="0" err="1" smtClean="0"/>
              <a:t>good</a:t>
            </a:r>
            <a:r>
              <a:rPr lang="pt-BR" dirty="0" smtClean="0"/>
              <a:t> </a:t>
            </a:r>
            <a:r>
              <a:rPr lang="pt-BR" dirty="0" err="1" smtClean="0"/>
              <a:t>crisis</a:t>
            </a:r>
            <a:r>
              <a:rPr lang="pt-BR" dirty="0" smtClean="0"/>
              <a:t> management </a:t>
            </a:r>
            <a:r>
              <a:rPr lang="pt-BR" dirty="0" err="1" smtClean="0"/>
              <a:t>can</a:t>
            </a:r>
            <a:r>
              <a:rPr lang="pt-BR" dirty="0" smtClean="0"/>
              <a:t> help </a:t>
            </a:r>
            <a:r>
              <a:rPr lang="pt-BR" dirty="0" err="1" smtClean="0"/>
              <a:t>mitigate</a:t>
            </a:r>
            <a:r>
              <a:rPr lang="pt-BR" dirty="0" smtClean="0"/>
              <a:t> </a:t>
            </a:r>
            <a:r>
              <a:rPr lang="pt-BR" dirty="0" err="1" smtClean="0"/>
              <a:t>even</a:t>
            </a:r>
            <a:r>
              <a:rPr lang="pt-BR" dirty="0" smtClean="0"/>
              <a:t> big </a:t>
            </a:r>
            <a:r>
              <a:rPr lang="pt-BR" dirty="0" err="1" smtClean="0"/>
              <a:t>ones</a:t>
            </a:r>
            <a:endParaRPr lang="pt-BR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pt-BR" dirty="0" err="1" smtClean="0"/>
              <a:t>Information</a:t>
            </a:r>
            <a:r>
              <a:rPr lang="pt-BR" dirty="0" smtClean="0"/>
              <a:t> </a:t>
            </a:r>
            <a:r>
              <a:rPr lang="pt-BR" dirty="0" err="1" smtClean="0"/>
              <a:t>inadequacy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inaccuracy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each</a:t>
            </a:r>
            <a:r>
              <a:rPr lang="pt-BR" dirty="0" smtClean="0"/>
              <a:t> </a:t>
            </a:r>
            <a:r>
              <a:rPr lang="pt-BR" dirty="0" err="1" smtClean="0"/>
              <a:t>other</a:t>
            </a:r>
            <a:r>
              <a:rPr lang="pt-BR" dirty="0" smtClean="0"/>
              <a:t> leads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misperceptions</a:t>
            </a:r>
            <a:r>
              <a:rPr lang="pt-BR" dirty="0" smtClean="0"/>
              <a:t>, </a:t>
            </a:r>
            <a:r>
              <a:rPr lang="pt-BR" dirty="0" err="1" smtClean="0"/>
              <a:t>contributing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mutual </a:t>
            </a:r>
            <a:r>
              <a:rPr lang="pt-BR" dirty="0" err="1" smtClean="0"/>
              <a:t>antipathy</a:t>
            </a:r>
            <a:r>
              <a:rPr lang="pt-BR" dirty="0" smtClean="0"/>
              <a:t>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pt-BR" dirty="0" smtClean="0"/>
              <a:t>Strong </a:t>
            </a:r>
            <a:r>
              <a:rPr lang="pt-BR" dirty="0" err="1" smtClean="0"/>
              <a:t>people-to-people</a:t>
            </a:r>
            <a:r>
              <a:rPr lang="pt-BR" dirty="0" smtClean="0"/>
              <a:t> </a:t>
            </a:r>
            <a:r>
              <a:rPr lang="pt-BR" dirty="0" err="1" smtClean="0"/>
              <a:t>interaction</a:t>
            </a:r>
            <a:r>
              <a:rPr lang="pt-BR" dirty="0" smtClean="0"/>
              <a:t> </a:t>
            </a:r>
            <a:r>
              <a:rPr lang="pt-BR" dirty="0" err="1" smtClean="0"/>
              <a:t>will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crucial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better</a:t>
            </a:r>
            <a:r>
              <a:rPr lang="pt-BR" dirty="0" smtClean="0"/>
              <a:t> </a:t>
            </a:r>
            <a:r>
              <a:rPr lang="pt-BR" dirty="0" err="1" smtClean="0"/>
              <a:t>relations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</a:t>
            </a:r>
            <a:r>
              <a:rPr lang="en-US" dirty="0"/>
              <a:t>-</a:t>
            </a:r>
            <a:r>
              <a:rPr lang="en-US" dirty="0" smtClean="0"/>
              <a:t>established </a:t>
            </a:r>
            <a:r>
              <a:rPr lang="en-US" dirty="0"/>
              <a:t>t</a:t>
            </a:r>
            <a:r>
              <a:rPr lang="en-US" dirty="0" smtClean="0"/>
              <a:t>rade relations (over 1000 years)</a:t>
            </a:r>
          </a:p>
          <a:p>
            <a:pPr lvl="1"/>
            <a:r>
              <a:rPr lang="en-US" dirty="0" smtClean="0"/>
              <a:t>Sung dynasty: </a:t>
            </a:r>
            <a:r>
              <a:rPr lang="en-US" dirty="0" err="1" smtClean="0"/>
              <a:t>Ma’i</a:t>
            </a:r>
            <a:r>
              <a:rPr lang="en-US" dirty="0" smtClean="0"/>
              <a:t> traders in Guangzhou in 982; </a:t>
            </a:r>
            <a:r>
              <a:rPr lang="en-US" dirty="0" err="1" smtClean="0"/>
              <a:t>Butuan</a:t>
            </a:r>
            <a:r>
              <a:rPr lang="en-US" dirty="0" smtClean="0"/>
              <a:t> trade missions (Moluccas – </a:t>
            </a:r>
            <a:r>
              <a:rPr lang="en-US" dirty="0" err="1" smtClean="0"/>
              <a:t>Butuan</a:t>
            </a:r>
            <a:r>
              <a:rPr lang="en-US" dirty="0" smtClean="0"/>
              <a:t> – </a:t>
            </a:r>
            <a:r>
              <a:rPr lang="en-US" dirty="0" err="1" smtClean="0"/>
              <a:t>Champa</a:t>
            </a:r>
            <a:r>
              <a:rPr lang="en-US" dirty="0" smtClean="0"/>
              <a:t> - China) since 1003; 16 envoys from early Philippine kingdoms from 1372-1424, including Sulu East King in 1417</a:t>
            </a:r>
          </a:p>
          <a:p>
            <a:pPr lvl="1"/>
            <a:r>
              <a:rPr lang="en-US" dirty="0" smtClean="0"/>
              <a:t>Ming porcelain finds all over PH</a:t>
            </a:r>
          </a:p>
          <a:p>
            <a:pPr lvl="1"/>
            <a:r>
              <a:rPr lang="en-US" dirty="0" smtClean="0"/>
              <a:t>Manila-</a:t>
            </a:r>
            <a:r>
              <a:rPr lang="en-US" dirty="0"/>
              <a:t>Acapulco </a:t>
            </a:r>
            <a:r>
              <a:rPr lang="en-US" dirty="0" smtClean="0"/>
              <a:t>trade </a:t>
            </a:r>
            <a:r>
              <a:rPr lang="en-US" dirty="0"/>
              <a:t>(1565 to </a:t>
            </a:r>
            <a:r>
              <a:rPr lang="en-US" dirty="0" smtClean="0"/>
              <a:t>1815) </a:t>
            </a:r>
            <a:r>
              <a:rPr lang="en-US" dirty="0"/>
              <a:t>bringing </a:t>
            </a:r>
            <a:r>
              <a:rPr lang="en-US" dirty="0" smtClean="0"/>
              <a:t>Chinese goods to Americas then Europe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Depth of traditional 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556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2770" y="4694942"/>
            <a:ext cx="1760288" cy="25658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25644" cy="3877815"/>
          </a:xfrm>
        </p:spPr>
        <p:txBody>
          <a:bodyPr/>
          <a:lstStyle/>
          <a:p>
            <a:r>
              <a:rPr lang="en-US" dirty="0"/>
              <a:t>Migration and intercultural influences</a:t>
            </a:r>
          </a:p>
          <a:p>
            <a:pPr lvl="1"/>
            <a:r>
              <a:rPr lang="en-US" dirty="0" smtClean="0"/>
              <a:t>Despite colonial policies in PH,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to early 20</a:t>
            </a:r>
            <a:r>
              <a:rPr lang="en-US" baseline="30000" dirty="0"/>
              <a:t>th</a:t>
            </a:r>
            <a:r>
              <a:rPr lang="en-US" dirty="0"/>
              <a:t> C </a:t>
            </a:r>
            <a:r>
              <a:rPr lang="en-US" dirty="0" smtClean="0"/>
              <a:t>migration</a:t>
            </a:r>
            <a:r>
              <a:rPr lang="en-US" dirty="0"/>
              <a:t> </a:t>
            </a:r>
            <a:r>
              <a:rPr lang="en-US" dirty="0" smtClean="0"/>
              <a:t>left </a:t>
            </a:r>
            <a:r>
              <a:rPr lang="en-US" dirty="0"/>
              <a:t>deep impact on </a:t>
            </a:r>
            <a:r>
              <a:rPr lang="en-US" dirty="0" smtClean="0"/>
              <a:t>culture, </a:t>
            </a:r>
            <a:r>
              <a:rPr lang="en-US" dirty="0"/>
              <a:t>language</a:t>
            </a:r>
            <a:r>
              <a:rPr lang="en-US" dirty="0" smtClean="0"/>
              <a:t>, economy</a:t>
            </a:r>
            <a:endParaRPr lang="en-US" dirty="0"/>
          </a:p>
          <a:p>
            <a:pPr lvl="1"/>
            <a:r>
              <a:rPr lang="en-US" dirty="0"/>
              <a:t>Oldest and biggest Chinatown in the world (est. 1594)</a:t>
            </a:r>
          </a:p>
          <a:p>
            <a:pPr lvl="1"/>
            <a:r>
              <a:rPr lang="en-US" dirty="0" smtClean="0"/>
              <a:t>Intermarriages </a:t>
            </a:r>
            <a:r>
              <a:rPr lang="en-US" dirty="0"/>
              <a:t>were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1.2</a:t>
            </a:r>
            <a:r>
              <a:rPr lang="en-US" dirty="0"/>
              <a:t>% of population </a:t>
            </a:r>
            <a:r>
              <a:rPr lang="en-US" dirty="0" smtClean="0"/>
              <a:t>identify as Chinese (89% from Fujian), about </a:t>
            </a:r>
            <a:r>
              <a:rPr lang="en-US" dirty="0"/>
              <a:t>27% with some </a:t>
            </a:r>
            <a:r>
              <a:rPr lang="en-US" dirty="0" smtClean="0"/>
              <a:t>traceable Chinese heritage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137.photobucket.com/albums/q230/chichacorn_2006/manila_china_t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976" y="5097710"/>
            <a:ext cx="2698024" cy="17602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doctrina christiana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5344" b="6468"/>
          <a:stretch>
            <a:fillRect/>
          </a:stretch>
        </p:blipFill>
        <p:spPr bwMode="auto">
          <a:xfrm>
            <a:off x="2565828" y="5097712"/>
            <a:ext cx="2659297" cy="17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unflower_j02623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5124" y="5097712"/>
            <a:ext cx="1220851" cy="176028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38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and intertwining political struggles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40px-Liang-Qich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07" y="2766413"/>
            <a:ext cx="2066661" cy="279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597968" y="2766413"/>
            <a:ext cx="2397364" cy="2999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i="1" dirty="0" smtClean="0">
                <a:latin typeface="Franklin Gothic Medium" pitchFamily="34" charset="0"/>
              </a:rPr>
              <a:t>“The Filipino is a fellow Asian and my kindred.  He has twice waged war against the white man, and never faltered despite difficult odds.  To this I must kowtow and prostrate myself on the ground.” </a:t>
            </a:r>
            <a:r>
              <a:rPr lang="en-US" sz="1600" dirty="0" smtClean="0">
                <a:latin typeface="Franklin Gothic Medium" pitchFamily="34" charset="0"/>
              </a:rPr>
              <a:t/>
            </a:r>
            <a:br>
              <a:rPr lang="en-US" sz="1600" dirty="0" smtClean="0">
                <a:latin typeface="Franklin Gothic Medium" pitchFamily="34" charset="0"/>
              </a:rPr>
            </a:br>
            <a:r>
              <a:rPr lang="en-US" sz="1600" dirty="0" smtClean="0">
                <a:latin typeface="Franklin Gothic Medium" pitchFamily="34" charset="0"/>
              </a:rPr>
              <a:t/>
            </a:r>
            <a:br>
              <a:rPr lang="en-US" sz="1600" dirty="0" smtClean="0">
                <a:latin typeface="Franklin Gothic Medium" pitchFamily="34" charset="0"/>
              </a:rPr>
            </a:br>
            <a:r>
              <a:rPr lang="en-US" sz="1400" dirty="0" smtClean="0">
                <a:latin typeface="Franklin Gothic Medium" pitchFamily="34" charset="0"/>
              </a:rPr>
              <a:t>-- Liang Qi Chao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0715" y="3433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7" descr="sunyatsen_ponce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610" y="2853947"/>
            <a:ext cx="2138799" cy="315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2983" y="6115236"/>
            <a:ext cx="6708284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Mariano </a:t>
            </a:r>
            <a:r>
              <a:rPr lang="en-US" sz="1600" dirty="0" smtClean="0">
                <a:latin typeface="Calibri" pitchFamily="34" charset="0"/>
              </a:rPr>
              <a:t>Ponce and Sun </a:t>
            </a:r>
            <a:r>
              <a:rPr lang="en-US" sz="1600" dirty="0" err="1" smtClean="0">
                <a:latin typeface="Calibri" pitchFamily="34" charset="0"/>
              </a:rPr>
              <a:t>Yat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Sen</a:t>
            </a:r>
            <a:r>
              <a:rPr lang="en-US" sz="1600" dirty="0" smtClean="0">
                <a:latin typeface="Calibri" pitchFamily="34" charset="0"/>
              </a:rPr>
              <a:t> met in Japan to discuss mutual support for each other’s revolution (against Spain and Qing) and Filipino-American war.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3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6935"/>
            <a:ext cx="7745505" cy="4059228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49" y="2096007"/>
            <a:ext cx="1648987" cy="3142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345" y="5287630"/>
            <a:ext cx="5429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Gen. Jose Ignacio </a:t>
            </a:r>
            <a:r>
              <a:rPr lang="en-US" sz="1400" dirty="0" err="1" smtClean="0"/>
              <a:t>Paua</a:t>
            </a:r>
            <a:r>
              <a:rPr lang="en-US" sz="1400" dirty="0" smtClean="0"/>
              <a:t> (</a:t>
            </a:r>
            <a:r>
              <a:rPr lang="pt-BR" sz="1400" dirty="0" err="1" smtClean="0"/>
              <a:t>Hou</a:t>
            </a:r>
            <a:r>
              <a:rPr lang="pt-BR" sz="1400" dirty="0" smtClean="0"/>
              <a:t> </a:t>
            </a:r>
            <a:r>
              <a:rPr lang="pt-BR" sz="1400" dirty="0" err="1" smtClean="0"/>
              <a:t>Yabao</a:t>
            </a:r>
            <a:r>
              <a:rPr lang="pt-BR" sz="1400" dirty="0" smtClean="0"/>
              <a:t>) </a:t>
            </a:r>
            <a:r>
              <a:rPr lang="en-US" sz="1400" dirty="0" smtClean="0"/>
              <a:t>fought in Phil revolution </a:t>
            </a:r>
          </a:p>
          <a:p>
            <a:r>
              <a:rPr lang="en-US" sz="1400" dirty="0" err="1" smtClean="0"/>
              <a:t>vs</a:t>
            </a:r>
            <a:r>
              <a:rPr lang="en-US" sz="1400" dirty="0" smtClean="0"/>
              <a:t> Spain and Philippine-American war. Lone foreign signatory of</a:t>
            </a:r>
          </a:p>
          <a:p>
            <a:r>
              <a:rPr lang="pt-BR" sz="1400" dirty="0" err="1" smtClean="0"/>
              <a:t>Malolos</a:t>
            </a:r>
            <a:r>
              <a:rPr lang="pt-BR" sz="1400" dirty="0" smtClean="0"/>
              <a:t> </a:t>
            </a:r>
            <a:r>
              <a:rPr lang="pt-BR" sz="1400" dirty="0" err="1" smtClean="0"/>
              <a:t>Constitution</a:t>
            </a:r>
            <a:r>
              <a:rPr lang="pt-BR" sz="1400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c</a:t>
            </a:r>
            <a:r>
              <a:rPr lang="pt-BR" sz="1400" dirty="0" smtClean="0"/>
              <a:t>ut </a:t>
            </a:r>
            <a:r>
              <a:rPr lang="pt-BR" sz="1400" dirty="0" err="1" smtClean="0"/>
              <a:t>his</a:t>
            </a:r>
            <a:r>
              <a:rPr lang="pt-BR" sz="1400" dirty="0" smtClean="0"/>
              <a:t> </a:t>
            </a:r>
            <a:r>
              <a:rPr lang="pt-BR" sz="1400" dirty="0" err="1" smtClean="0"/>
              <a:t>queue</a:t>
            </a:r>
            <a:r>
              <a:rPr lang="pt-BR" sz="1400" dirty="0" smtClean="0"/>
              <a:t> </a:t>
            </a:r>
            <a:r>
              <a:rPr lang="pt-BR" sz="1400" dirty="0" err="1" smtClean="0"/>
              <a:t>after</a:t>
            </a:r>
            <a:r>
              <a:rPr lang="pt-BR" sz="1400" dirty="0" smtClean="0"/>
              <a:t> 1898 Filipino </a:t>
            </a:r>
            <a:r>
              <a:rPr lang="pt-BR" sz="1400" dirty="0" err="1" smtClean="0"/>
              <a:t>declaration</a:t>
            </a:r>
            <a:r>
              <a:rPr lang="pt-BR" sz="1400" dirty="0" smtClean="0"/>
              <a:t> </a:t>
            </a:r>
          </a:p>
          <a:p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independence</a:t>
            </a:r>
            <a:r>
              <a:rPr lang="pt-BR" sz="1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7263" y="2096007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Wah</a:t>
            </a:r>
            <a:r>
              <a:rPr lang="en-US" sz="1400" dirty="0" smtClean="0"/>
              <a:t> Chi were Chinese guerillas in the Philippines, organized in 1942, who fought</a:t>
            </a:r>
            <a:r>
              <a:rPr lang="en-US" dirty="0" smtClean="0"/>
              <a:t> </a:t>
            </a:r>
            <a:r>
              <a:rPr lang="en-US" sz="1400" dirty="0" smtClean="0"/>
              <a:t>alongside </a:t>
            </a:r>
            <a:r>
              <a:rPr lang="en-US" sz="1400" dirty="0" err="1" smtClean="0"/>
              <a:t>Hukbalahap</a:t>
            </a:r>
            <a:r>
              <a:rPr lang="en-US" sz="1400" dirty="0" smtClean="0"/>
              <a:t>(</a:t>
            </a:r>
            <a:r>
              <a:rPr lang="en-US" sz="1400" dirty="0"/>
              <a:t>People’s Anti-Japanese Army</a:t>
            </a:r>
            <a:r>
              <a:rPr lang="en-US" sz="1400" dirty="0" smtClean="0"/>
              <a:t>).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16" y="3440032"/>
            <a:ext cx="2407596" cy="1652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32" y="3008286"/>
            <a:ext cx="1467643" cy="20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1970961"/>
            <a:ext cx="7928338" cy="3877815"/>
          </a:xfrm>
        </p:spPr>
        <p:txBody>
          <a:bodyPr/>
          <a:lstStyle/>
          <a:p>
            <a:r>
              <a:rPr lang="en-US" sz="2000" dirty="0" smtClean="0"/>
              <a:t>Cold War, cold ties between states but continuing people-to-people links (many indirect) </a:t>
            </a:r>
          </a:p>
          <a:p>
            <a:r>
              <a:rPr lang="en-US" sz="2000" dirty="0" smtClean="0"/>
              <a:t>1975 - China </a:t>
            </a:r>
            <a:r>
              <a:rPr lang="en-US" sz="2000" dirty="0"/>
              <a:t>to respect </a:t>
            </a:r>
            <a:r>
              <a:rPr lang="en-US" sz="2000" dirty="0" smtClean="0"/>
              <a:t>PH independence </a:t>
            </a:r>
            <a:r>
              <a:rPr lang="en-US" sz="2000" dirty="0"/>
              <a:t>and </a:t>
            </a:r>
            <a:r>
              <a:rPr lang="en-US" sz="2000" dirty="0" smtClean="0"/>
              <a:t>sovereignty, </a:t>
            </a:r>
            <a:r>
              <a:rPr lang="en-US" sz="2000" dirty="0"/>
              <a:t>not to claim allegiance of ethnic Chinese, </a:t>
            </a:r>
            <a:r>
              <a:rPr lang="en-US" sz="2000" dirty="0" smtClean="0"/>
              <a:t>no subversion, no use of force </a:t>
            </a:r>
            <a:r>
              <a:rPr lang="en-US" sz="2000" dirty="0"/>
              <a:t>to settle </a:t>
            </a:r>
            <a:r>
              <a:rPr lang="en-US" sz="2000" dirty="0" smtClean="0"/>
              <a:t>disputes</a:t>
            </a:r>
          </a:p>
          <a:p>
            <a:r>
              <a:rPr lang="en-US" sz="2000" dirty="0" smtClean="0"/>
              <a:t>Philippines </a:t>
            </a:r>
            <a:r>
              <a:rPr lang="en-US" sz="2000" dirty="0"/>
              <a:t>to uphold One China policy, mass naturalization of Chinese </a:t>
            </a:r>
            <a:r>
              <a:rPr lang="en-US" sz="2000" dirty="0" smtClean="0"/>
              <a:t>nationals, set ideological differences aside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Normalization in 1975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30" y="1970961"/>
            <a:ext cx="2108670" cy="7203275"/>
          </a:xfrm>
          <a:prstGeom prst="rect">
            <a:avLst/>
          </a:prstGeom>
          <a:scene3d>
            <a:camera prst="orthographicFront">
              <a:rot lat="299994" lon="600002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5416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7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40" r="-85340"/>
          <a:stretch>
            <a:fillRect/>
          </a:stretch>
        </p:blipFill>
        <p:spPr>
          <a:xfrm>
            <a:off x="-3470811" y="447839"/>
            <a:ext cx="11915564" cy="59655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94" y="447838"/>
            <a:ext cx="3343117" cy="3241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093" y="3688843"/>
            <a:ext cx="3343117" cy="27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9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1135</TotalTime>
  <Words>1371</Words>
  <Application>Microsoft Macintosh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40 YEARS OF SINO-PHILIPPINE RELATIONS FROM THE PERSPECTIVE OF BOTH STATE AND CIVIL SOCIETY</vt:lpstr>
      <vt:lpstr>MAIN IDEAS</vt:lpstr>
      <vt:lpstr>PowerPoint Presentation</vt:lpstr>
      <vt:lpstr>Depth of traditional ties</vt:lpstr>
      <vt:lpstr>PowerPoint Presentation</vt:lpstr>
      <vt:lpstr>PowerPoint Presentation</vt:lpstr>
      <vt:lpstr>PowerPoint Presentation</vt:lpstr>
      <vt:lpstr>Normalization in 1975</vt:lpstr>
      <vt:lpstr>PowerPoint Presentation</vt:lpstr>
      <vt:lpstr>Highlights 1975-2015</vt:lpstr>
      <vt:lpstr>PowerPoint Presentation</vt:lpstr>
      <vt:lpstr>Active people-to people ties</vt:lpstr>
      <vt:lpstr>PowerPoint Presentation</vt:lpstr>
      <vt:lpstr>Trade between China and the Philippines (share in PH trade with Asia,%)</vt:lpstr>
      <vt:lpstr>Foreign Direct Investments</vt:lpstr>
      <vt:lpstr>China has not been a major source of FDI</vt:lpstr>
      <vt:lpstr>PowerPoint Presentation</vt:lpstr>
      <vt:lpstr>Approaches to territorial &amp;  maritime disputes</vt:lpstr>
      <vt:lpstr>PowerPoint Presentation</vt:lpstr>
      <vt:lpstr>PowerPoint Presentation</vt:lpstr>
      <vt:lpstr>Managing crisis points in relations</vt:lpstr>
      <vt:lpstr>Observations</vt:lpstr>
      <vt:lpstr>PowerPoint Presentation</vt:lpstr>
      <vt:lpstr>Way forward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YEARS OF SINO-PHILIPPINE RELATIONS FROM THE PERSPECTIVE OF BOTH STATE AND CIVIL SOCIETY</dc:title>
  <dc:creator>Aileen Baviera</dc:creator>
  <cp:lastModifiedBy>Aileen Baviera</cp:lastModifiedBy>
  <cp:revision>68</cp:revision>
  <dcterms:created xsi:type="dcterms:W3CDTF">2015-10-15T14:26:24Z</dcterms:created>
  <dcterms:modified xsi:type="dcterms:W3CDTF">2016-01-02T22:36:29Z</dcterms:modified>
</cp:coreProperties>
</file>