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9"/>
  </p:notesMasterIdLst>
  <p:handoutMasterIdLst>
    <p:handoutMasterId r:id="rId30"/>
  </p:handoutMasterIdLst>
  <p:sldIdLst>
    <p:sldId id="307" r:id="rId2"/>
    <p:sldId id="356" r:id="rId3"/>
    <p:sldId id="357" r:id="rId4"/>
    <p:sldId id="358" r:id="rId5"/>
    <p:sldId id="359" r:id="rId6"/>
    <p:sldId id="360" r:id="rId7"/>
    <p:sldId id="343" r:id="rId8"/>
    <p:sldId id="344" r:id="rId9"/>
    <p:sldId id="345" r:id="rId10"/>
    <p:sldId id="346" r:id="rId11"/>
    <p:sldId id="347" r:id="rId12"/>
    <p:sldId id="363" r:id="rId13"/>
    <p:sldId id="364" r:id="rId14"/>
    <p:sldId id="365" r:id="rId15"/>
    <p:sldId id="366" r:id="rId16"/>
    <p:sldId id="329" r:id="rId17"/>
    <p:sldId id="355" r:id="rId18"/>
    <p:sldId id="330" r:id="rId19"/>
    <p:sldId id="331" r:id="rId20"/>
    <p:sldId id="294" r:id="rId21"/>
    <p:sldId id="260" r:id="rId22"/>
    <p:sldId id="303" r:id="rId23"/>
    <p:sldId id="296" r:id="rId24"/>
    <p:sldId id="297" r:id="rId25"/>
    <p:sldId id="298" r:id="rId26"/>
    <p:sldId id="299" r:id="rId27"/>
    <p:sldId id="308" r:id="rId2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236"/>
    <a:srgbClr val="000E2A"/>
    <a:srgbClr val="2838B2"/>
    <a:srgbClr val="FBEC7D"/>
    <a:srgbClr val="1C1C1C"/>
    <a:srgbClr val="001B50"/>
    <a:srgbClr val="00153E"/>
    <a:srgbClr val="192847"/>
    <a:srgbClr val="496085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434" autoAdjust="0"/>
  </p:normalViewPr>
  <p:slideViewPr>
    <p:cSldViewPr snapToGrid="0" snapToObjects="1">
      <p:cViewPr>
        <p:scale>
          <a:sx n="72" d="100"/>
          <a:sy n="72" d="100"/>
        </p:scale>
        <p:origin x="-147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5DF67-7698-4225-BD8D-8A97789A2A2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87ABCFA2-C81D-4E33-A748-A96D6937E461}">
      <dgm:prSet phldrT="[Text]" custT="1"/>
      <dgm:spPr/>
      <dgm:t>
        <a:bodyPr/>
        <a:lstStyle/>
        <a:p>
          <a:pPr algn="l"/>
          <a:r>
            <a:rPr lang="en-PH" sz="1800" b="1" dirty="0" smtClean="0"/>
            <a:t>Impact of Typhoons to Production areas</a:t>
          </a:r>
          <a:r>
            <a:rPr lang="en-PH" sz="1800" dirty="0" smtClean="0"/>
            <a:t>:</a:t>
          </a:r>
        </a:p>
        <a:p>
          <a:pPr algn="l"/>
          <a:r>
            <a:rPr lang="en-PH" sz="1800" dirty="0" smtClean="0"/>
            <a:t>     ST Yolanda Impact: 28%</a:t>
          </a:r>
        </a:p>
        <a:p>
          <a:pPr algn="l"/>
          <a:r>
            <a:rPr lang="en-PH" sz="1800" dirty="0" smtClean="0"/>
            <a:t>     TS Glenda, Ruby, </a:t>
          </a:r>
          <a:r>
            <a:rPr lang="en-PH" sz="1800" dirty="0" err="1" smtClean="0"/>
            <a:t>Seniang</a:t>
          </a:r>
          <a:r>
            <a:rPr lang="en-PH" sz="1800" dirty="0" smtClean="0"/>
            <a:t> and </a:t>
          </a:r>
          <a:r>
            <a:rPr lang="en-PH" sz="1800" dirty="0" err="1" smtClean="0"/>
            <a:t>Amang</a:t>
          </a:r>
          <a:r>
            <a:rPr lang="en-PH" sz="1800" dirty="0" smtClean="0"/>
            <a:t>: 25%</a:t>
          </a:r>
        </a:p>
        <a:p>
          <a:pPr algn="l"/>
          <a:r>
            <a:rPr lang="en-PH" sz="1800" b="1" dirty="0" smtClean="0"/>
            <a:t>Regional/International Commitments to Curb IUUF</a:t>
          </a:r>
        </a:p>
        <a:p>
          <a:pPr algn="l"/>
          <a:r>
            <a:rPr lang="en-PH" sz="1800" b="1" dirty="0" smtClean="0"/>
            <a:t>High Costs of Fuel and Feed Inputs</a:t>
          </a:r>
        </a:p>
        <a:p>
          <a:pPr algn="l"/>
          <a:r>
            <a:rPr lang="en-PH" sz="2000" dirty="0" smtClean="0"/>
            <a:t> </a:t>
          </a:r>
          <a:endParaRPr lang="en-PH" sz="2000" dirty="0"/>
        </a:p>
      </dgm:t>
    </dgm:pt>
    <dgm:pt modelId="{1BD2CDC8-4DAD-41DC-8E39-4D0FD79FC8E2}" type="parTrans" cxnId="{A12E2648-548E-4EF0-ADB8-5ADDBEBC727B}">
      <dgm:prSet/>
      <dgm:spPr/>
      <dgm:t>
        <a:bodyPr/>
        <a:lstStyle/>
        <a:p>
          <a:endParaRPr lang="en-PH"/>
        </a:p>
      </dgm:t>
    </dgm:pt>
    <dgm:pt modelId="{EDF952FD-AFB0-4EBA-892A-BF6B9B43F978}" type="sibTrans" cxnId="{A12E2648-548E-4EF0-ADB8-5ADDBEBC727B}">
      <dgm:prSet/>
      <dgm:spPr/>
      <dgm:t>
        <a:bodyPr/>
        <a:lstStyle/>
        <a:p>
          <a:endParaRPr lang="en-PH"/>
        </a:p>
      </dgm:t>
    </dgm:pt>
    <dgm:pt modelId="{D6E9BD94-0591-45A3-B6F2-43DAFE27F0B1}">
      <dgm:prSet phldrT="[Text]" phldr="1"/>
      <dgm:spPr/>
      <dgm:t>
        <a:bodyPr/>
        <a:lstStyle/>
        <a:p>
          <a:endParaRPr lang="en-PH"/>
        </a:p>
      </dgm:t>
    </dgm:pt>
    <dgm:pt modelId="{F49C01A4-6E16-4B55-B931-EE18E6327505}" type="parTrans" cxnId="{66417755-EEC8-4BBA-820B-04084B941F2E}">
      <dgm:prSet/>
      <dgm:spPr/>
      <dgm:t>
        <a:bodyPr/>
        <a:lstStyle/>
        <a:p>
          <a:endParaRPr lang="en-PH"/>
        </a:p>
      </dgm:t>
    </dgm:pt>
    <dgm:pt modelId="{0216C0EE-ED00-41B6-8060-A4DDBD85E7A9}" type="sibTrans" cxnId="{66417755-EEC8-4BBA-820B-04084B941F2E}">
      <dgm:prSet/>
      <dgm:spPr/>
      <dgm:t>
        <a:bodyPr/>
        <a:lstStyle/>
        <a:p>
          <a:endParaRPr lang="en-PH"/>
        </a:p>
      </dgm:t>
    </dgm:pt>
    <dgm:pt modelId="{801C8F6C-3D79-4885-9314-6F8A06C07EA6}">
      <dgm:prSet phldrT="[Text]" custT="1"/>
      <dgm:spPr/>
      <dgm:t>
        <a:bodyPr/>
        <a:lstStyle/>
        <a:p>
          <a:pPr algn="r"/>
          <a:r>
            <a:rPr lang="en-PH" sz="1800" b="1" dirty="0" smtClean="0"/>
            <a:t>Production gains from Closed Seasons</a:t>
          </a:r>
        </a:p>
        <a:p>
          <a:pPr algn="r"/>
          <a:r>
            <a:rPr lang="en-PH" sz="1800" b="1" dirty="0" smtClean="0"/>
            <a:t>Tuna Catch at HSP-1</a:t>
          </a:r>
        </a:p>
        <a:p>
          <a:pPr algn="r"/>
          <a:r>
            <a:rPr lang="en-PH" sz="1800" b="1" dirty="0" smtClean="0"/>
            <a:t>GSP + Status in the EU Market</a:t>
          </a:r>
        </a:p>
        <a:p>
          <a:pPr algn="r"/>
          <a:r>
            <a:rPr lang="en-PH" sz="1800" b="1" dirty="0" smtClean="0"/>
            <a:t>Eel: From Pest to Prime Export</a:t>
          </a:r>
        </a:p>
        <a:p>
          <a:pPr algn="r"/>
          <a:r>
            <a:rPr lang="en-PH" sz="1800" b="1" dirty="0" smtClean="0"/>
            <a:t>AHON Initiative</a:t>
          </a:r>
          <a:endParaRPr lang="en-PH" sz="1800" b="1" dirty="0"/>
        </a:p>
      </dgm:t>
    </dgm:pt>
    <dgm:pt modelId="{0D1CF4BE-D8BD-4006-B760-1FA290AE1604}" type="parTrans" cxnId="{FF683493-9B4E-4F50-B493-953DE136D6F9}">
      <dgm:prSet/>
      <dgm:spPr/>
      <dgm:t>
        <a:bodyPr/>
        <a:lstStyle/>
        <a:p>
          <a:endParaRPr lang="en-PH"/>
        </a:p>
      </dgm:t>
    </dgm:pt>
    <dgm:pt modelId="{B6DD0461-81CE-4299-B05F-EA7E90336FE1}" type="sibTrans" cxnId="{FF683493-9B4E-4F50-B493-953DE136D6F9}">
      <dgm:prSet/>
      <dgm:spPr/>
      <dgm:t>
        <a:bodyPr/>
        <a:lstStyle/>
        <a:p>
          <a:endParaRPr lang="en-PH"/>
        </a:p>
      </dgm:t>
    </dgm:pt>
    <dgm:pt modelId="{7FE1DC83-738A-41E7-8645-EAA8C9CC0D2D}">
      <dgm:prSet phldrT="[Text]"/>
      <dgm:spPr/>
      <dgm:t>
        <a:bodyPr/>
        <a:lstStyle/>
        <a:p>
          <a:endParaRPr lang="en-PH"/>
        </a:p>
      </dgm:t>
    </dgm:pt>
    <dgm:pt modelId="{A49DE768-0578-4351-83EA-FC43F19AA20C}" type="parTrans" cxnId="{CBEDC76B-0C23-4700-A9CB-F92DD0B003BA}">
      <dgm:prSet/>
      <dgm:spPr/>
      <dgm:t>
        <a:bodyPr/>
        <a:lstStyle/>
        <a:p>
          <a:endParaRPr lang="en-PH"/>
        </a:p>
      </dgm:t>
    </dgm:pt>
    <dgm:pt modelId="{56D7C215-5BEA-4FC8-9A29-FFDAE462F528}" type="sibTrans" cxnId="{CBEDC76B-0C23-4700-A9CB-F92DD0B003BA}">
      <dgm:prSet/>
      <dgm:spPr/>
      <dgm:t>
        <a:bodyPr/>
        <a:lstStyle/>
        <a:p>
          <a:endParaRPr lang="en-PH"/>
        </a:p>
      </dgm:t>
    </dgm:pt>
    <dgm:pt modelId="{73FC81F1-4B0C-4806-9BC8-9CE8CC2E7E9C}">
      <dgm:prSet phldrT="[Text]"/>
      <dgm:spPr/>
      <dgm:t>
        <a:bodyPr/>
        <a:lstStyle/>
        <a:p>
          <a:endParaRPr lang="en-PH" dirty="0"/>
        </a:p>
      </dgm:t>
    </dgm:pt>
    <dgm:pt modelId="{5FBA03CE-1149-40DA-9FB9-4F0C5CE2D822}" type="parTrans" cxnId="{5F174388-6C40-4730-9EA0-AA6C08FE4A36}">
      <dgm:prSet/>
      <dgm:spPr/>
      <dgm:t>
        <a:bodyPr/>
        <a:lstStyle/>
        <a:p>
          <a:endParaRPr lang="en-PH"/>
        </a:p>
      </dgm:t>
    </dgm:pt>
    <dgm:pt modelId="{F19A3DD2-F130-4E76-9576-AD14E3D7ED11}" type="sibTrans" cxnId="{5F174388-6C40-4730-9EA0-AA6C08FE4A36}">
      <dgm:prSet/>
      <dgm:spPr/>
      <dgm:t>
        <a:bodyPr/>
        <a:lstStyle/>
        <a:p>
          <a:endParaRPr lang="en-PH"/>
        </a:p>
      </dgm:t>
    </dgm:pt>
    <dgm:pt modelId="{8072F59C-67FB-4C42-88EF-367A97E8DAA7}">
      <dgm:prSet phldrT="[Text]"/>
      <dgm:spPr/>
      <dgm:t>
        <a:bodyPr/>
        <a:lstStyle/>
        <a:p>
          <a:endParaRPr lang="en-PH"/>
        </a:p>
      </dgm:t>
    </dgm:pt>
    <dgm:pt modelId="{70706667-6685-48A6-BCCD-4EF1273D4B58}" type="parTrans" cxnId="{F5FCCD66-C925-4F0B-8735-DA6CCFCE7470}">
      <dgm:prSet/>
      <dgm:spPr/>
      <dgm:t>
        <a:bodyPr/>
        <a:lstStyle/>
        <a:p>
          <a:endParaRPr lang="en-PH"/>
        </a:p>
      </dgm:t>
    </dgm:pt>
    <dgm:pt modelId="{8F7C44A9-FCE9-4E07-A71E-8D8322A30A0A}" type="sibTrans" cxnId="{F5FCCD66-C925-4F0B-8735-DA6CCFCE7470}">
      <dgm:prSet/>
      <dgm:spPr/>
      <dgm:t>
        <a:bodyPr/>
        <a:lstStyle/>
        <a:p>
          <a:endParaRPr lang="en-PH"/>
        </a:p>
      </dgm:t>
    </dgm:pt>
    <dgm:pt modelId="{0826A105-47DE-4393-892A-E443A495ABD6}" type="pres">
      <dgm:prSet presAssocID="{E9E5DF67-7698-4225-BD8D-8A97789A2A2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D556E58C-44CF-46DD-A8C2-9052DDE3F81C}" type="pres">
      <dgm:prSet presAssocID="{E9E5DF67-7698-4225-BD8D-8A97789A2A2F}" presName="divider" presStyleLbl="fgShp" presStyleIdx="0" presStyleCnt="1"/>
      <dgm:spPr/>
    </dgm:pt>
    <dgm:pt modelId="{0B3199ED-7C9E-4F35-8532-9833235B9C9E}" type="pres">
      <dgm:prSet presAssocID="{87ABCFA2-C81D-4E33-A748-A96D6937E461}" presName="downArrow" presStyleLbl="node1" presStyleIdx="0" presStyleCnt="2" custScaleX="53333" custScaleY="100000" custLinFactNeighborX="-63333" custLinFactNeighborY="2206"/>
      <dgm:spPr>
        <a:solidFill>
          <a:schemeClr val="accent6"/>
        </a:solidFill>
      </dgm:spPr>
      <dgm:t>
        <a:bodyPr/>
        <a:lstStyle/>
        <a:p>
          <a:endParaRPr lang="en-PH"/>
        </a:p>
      </dgm:t>
    </dgm:pt>
    <dgm:pt modelId="{5855027F-A478-46D1-B506-EADA9484C938}" type="pres">
      <dgm:prSet presAssocID="{87ABCFA2-C81D-4E33-A748-A96D6937E461}" presName="downArrowText" presStyleLbl="revTx" presStyleIdx="0" presStyleCnt="2" custScaleX="233888" custScaleY="119319" custLinFactNeighborX="-47075" custLinFactNeighborY="17507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E9A37B5-2F56-40F8-85C0-446AE5756ED2}" type="pres">
      <dgm:prSet presAssocID="{801C8F6C-3D79-4885-9314-6F8A06C07EA6}" presName="upArrow" presStyleLbl="node1" presStyleIdx="1" presStyleCnt="2" custScaleX="78333" custLinFactNeighborX="726" custLinFactNeighborY="-8824"/>
      <dgm:spPr/>
    </dgm:pt>
    <dgm:pt modelId="{BC82AE0D-70D5-4A21-9E20-926FB3D2955E}" type="pres">
      <dgm:prSet presAssocID="{801C8F6C-3D79-4885-9314-6F8A06C07EA6}" presName="upArrowText" presStyleLbl="revTx" presStyleIdx="1" presStyleCnt="2" custScaleX="19042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A12E2648-548E-4EF0-ADB8-5ADDBEBC727B}" srcId="{E9E5DF67-7698-4225-BD8D-8A97789A2A2F}" destId="{87ABCFA2-C81D-4E33-A748-A96D6937E461}" srcOrd="0" destOrd="0" parTransId="{1BD2CDC8-4DAD-41DC-8E39-4D0FD79FC8E2}" sibTransId="{EDF952FD-AFB0-4EBA-892A-BF6B9B43F978}"/>
    <dgm:cxn modelId="{5F174388-6C40-4730-9EA0-AA6C08FE4A36}" srcId="{E9E5DF67-7698-4225-BD8D-8A97789A2A2F}" destId="{73FC81F1-4B0C-4806-9BC8-9CE8CC2E7E9C}" srcOrd="4" destOrd="0" parTransId="{5FBA03CE-1149-40DA-9FB9-4F0C5CE2D822}" sibTransId="{F19A3DD2-F130-4E76-9576-AD14E3D7ED11}"/>
    <dgm:cxn modelId="{FF683493-9B4E-4F50-B493-953DE136D6F9}" srcId="{E9E5DF67-7698-4225-BD8D-8A97789A2A2F}" destId="{801C8F6C-3D79-4885-9314-6F8A06C07EA6}" srcOrd="1" destOrd="0" parTransId="{0D1CF4BE-D8BD-4006-B760-1FA290AE1604}" sibTransId="{B6DD0461-81CE-4299-B05F-EA7E90336FE1}"/>
    <dgm:cxn modelId="{F5FCCD66-C925-4F0B-8735-DA6CCFCE7470}" srcId="{E9E5DF67-7698-4225-BD8D-8A97789A2A2F}" destId="{8072F59C-67FB-4C42-88EF-367A97E8DAA7}" srcOrd="2" destOrd="0" parTransId="{70706667-6685-48A6-BCCD-4EF1273D4B58}" sibTransId="{8F7C44A9-FCE9-4E07-A71E-8D8322A30A0A}"/>
    <dgm:cxn modelId="{66417755-EEC8-4BBA-820B-04084B941F2E}" srcId="{E9E5DF67-7698-4225-BD8D-8A97789A2A2F}" destId="{D6E9BD94-0591-45A3-B6F2-43DAFE27F0B1}" srcOrd="5" destOrd="0" parTransId="{F49C01A4-6E16-4B55-B931-EE18E6327505}" sibTransId="{0216C0EE-ED00-41B6-8060-A4DDBD85E7A9}"/>
    <dgm:cxn modelId="{375B42F6-625E-B344-B837-4A5FAF75888A}" type="presOf" srcId="{E9E5DF67-7698-4225-BD8D-8A97789A2A2F}" destId="{0826A105-47DE-4393-892A-E443A495ABD6}" srcOrd="0" destOrd="0" presId="urn:microsoft.com/office/officeart/2005/8/layout/arrow3"/>
    <dgm:cxn modelId="{F29DDD31-730B-7D46-A0A4-6FA4BF386C28}" type="presOf" srcId="{801C8F6C-3D79-4885-9314-6F8A06C07EA6}" destId="{BC82AE0D-70D5-4A21-9E20-926FB3D2955E}" srcOrd="0" destOrd="0" presId="urn:microsoft.com/office/officeart/2005/8/layout/arrow3"/>
    <dgm:cxn modelId="{855CDAFC-8A60-194B-83CB-8BDEFAC757B5}" type="presOf" srcId="{87ABCFA2-C81D-4E33-A748-A96D6937E461}" destId="{5855027F-A478-46D1-B506-EADA9484C938}" srcOrd="0" destOrd="0" presId="urn:microsoft.com/office/officeart/2005/8/layout/arrow3"/>
    <dgm:cxn modelId="{CBEDC76B-0C23-4700-A9CB-F92DD0B003BA}" srcId="{E9E5DF67-7698-4225-BD8D-8A97789A2A2F}" destId="{7FE1DC83-738A-41E7-8645-EAA8C9CC0D2D}" srcOrd="3" destOrd="0" parTransId="{A49DE768-0578-4351-83EA-FC43F19AA20C}" sibTransId="{56D7C215-5BEA-4FC8-9A29-FFDAE462F528}"/>
    <dgm:cxn modelId="{4AAEF100-CB4B-F84D-9BDE-3C529EB54C44}" type="presParOf" srcId="{0826A105-47DE-4393-892A-E443A495ABD6}" destId="{D556E58C-44CF-46DD-A8C2-9052DDE3F81C}" srcOrd="0" destOrd="0" presId="urn:microsoft.com/office/officeart/2005/8/layout/arrow3"/>
    <dgm:cxn modelId="{1EE3FB87-1092-D648-A4F7-635A994E62B9}" type="presParOf" srcId="{0826A105-47DE-4393-892A-E443A495ABD6}" destId="{0B3199ED-7C9E-4F35-8532-9833235B9C9E}" srcOrd="1" destOrd="0" presId="urn:microsoft.com/office/officeart/2005/8/layout/arrow3"/>
    <dgm:cxn modelId="{C136A6A2-B91F-0844-806D-3FDAA5B05334}" type="presParOf" srcId="{0826A105-47DE-4393-892A-E443A495ABD6}" destId="{5855027F-A478-46D1-B506-EADA9484C938}" srcOrd="2" destOrd="0" presId="urn:microsoft.com/office/officeart/2005/8/layout/arrow3"/>
    <dgm:cxn modelId="{494499B0-57CD-E04F-B4F8-0EC1D58349B8}" type="presParOf" srcId="{0826A105-47DE-4393-892A-E443A495ABD6}" destId="{EE9A37B5-2F56-40F8-85C0-446AE5756ED2}" srcOrd="3" destOrd="0" presId="urn:microsoft.com/office/officeart/2005/8/layout/arrow3"/>
    <dgm:cxn modelId="{9FCA5662-6294-6A49-8674-6530358A2F2C}" type="presParOf" srcId="{0826A105-47DE-4393-892A-E443A495ABD6}" destId="{BC82AE0D-70D5-4A21-9E20-926FB3D2955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6E58C-44CF-46DD-A8C2-9052DDE3F81C}">
      <dsp:nvSpPr>
        <dsp:cNvPr id="0" name=""/>
        <dsp:cNvSpPr/>
      </dsp:nvSpPr>
      <dsp:spPr>
        <a:xfrm rot="21300000">
          <a:off x="27289" y="2277448"/>
          <a:ext cx="8838259" cy="101211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199ED-7C9E-4F35-8532-9833235B9C9E}">
      <dsp:nvSpPr>
        <dsp:cNvPr id="0" name=""/>
        <dsp:cNvSpPr/>
      </dsp:nvSpPr>
      <dsp:spPr>
        <a:xfrm>
          <a:off x="13" y="327473"/>
          <a:ext cx="1422845" cy="2226804"/>
        </a:xfrm>
        <a:prstGeom prst="downArrow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5027F-A478-46D1-B506-EADA9484C938}">
      <dsp:nvSpPr>
        <dsp:cNvPr id="0" name=""/>
        <dsp:cNvSpPr/>
      </dsp:nvSpPr>
      <dsp:spPr>
        <a:xfrm>
          <a:off x="1468556" y="183485"/>
          <a:ext cx="6655770" cy="278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b="1" kern="1200" dirty="0" smtClean="0"/>
            <a:t>Impact of Typhoons to Production areas</a:t>
          </a:r>
          <a:r>
            <a:rPr lang="en-PH" sz="1800" kern="1200" dirty="0" smtClean="0"/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     ST Yolanda Impact: 28%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kern="1200" dirty="0" smtClean="0"/>
            <a:t>     TS Glenda, Ruby, </a:t>
          </a:r>
          <a:r>
            <a:rPr lang="en-PH" sz="1800" kern="1200" dirty="0" err="1" smtClean="0"/>
            <a:t>Seniang</a:t>
          </a:r>
          <a:r>
            <a:rPr lang="en-PH" sz="1800" kern="1200" dirty="0" smtClean="0"/>
            <a:t> and </a:t>
          </a:r>
          <a:r>
            <a:rPr lang="en-PH" sz="1800" kern="1200" dirty="0" err="1" smtClean="0"/>
            <a:t>Amang</a:t>
          </a:r>
          <a:r>
            <a:rPr lang="en-PH" sz="1800" kern="1200" dirty="0" smtClean="0"/>
            <a:t>: 25%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b="1" kern="1200" dirty="0" smtClean="0"/>
            <a:t>Regional/International Commitments to Curb IUUF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b="1" kern="1200" dirty="0" smtClean="0"/>
            <a:t>High Costs of Fuel and Feed Inputs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kern="1200" dirty="0" smtClean="0"/>
            <a:t> </a:t>
          </a:r>
          <a:endParaRPr lang="en-PH" sz="2000" kern="1200" dirty="0"/>
        </a:p>
      </dsp:txBody>
      <dsp:txXfrm>
        <a:off x="1468556" y="183485"/>
        <a:ext cx="6655770" cy="2789850"/>
      </dsp:txXfrm>
    </dsp:sp>
    <dsp:sp modelId="{EE9A37B5-2F56-40F8-85C0-446AE5756ED2}">
      <dsp:nvSpPr>
        <dsp:cNvPr id="0" name=""/>
        <dsp:cNvSpPr/>
      </dsp:nvSpPr>
      <dsp:spPr>
        <a:xfrm>
          <a:off x="5466236" y="2865362"/>
          <a:ext cx="2089808" cy="222680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2AE0D-70D5-4A21-9E20-926FB3D2955E}">
      <dsp:nvSpPr>
        <dsp:cNvPr id="0" name=""/>
        <dsp:cNvSpPr/>
      </dsp:nvSpPr>
      <dsp:spPr>
        <a:xfrm>
          <a:off x="47324" y="3228866"/>
          <a:ext cx="5418911" cy="233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b="1" kern="1200" dirty="0" smtClean="0"/>
            <a:t>Production gains from Closed Seasons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b="1" kern="1200" dirty="0" smtClean="0"/>
            <a:t>Tuna Catch at HSP-1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b="1" kern="1200" dirty="0" smtClean="0"/>
            <a:t>GSP + Status in the EU Market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b="1" kern="1200" dirty="0" smtClean="0"/>
            <a:t>Eel: From Pest to Prime Export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800" b="1" kern="1200" dirty="0" smtClean="0"/>
            <a:t>AHON Initiative</a:t>
          </a:r>
          <a:endParaRPr lang="en-PH" sz="1800" b="1" kern="1200" dirty="0"/>
        </a:p>
      </dsp:txBody>
      <dsp:txXfrm>
        <a:off x="47324" y="3228866"/>
        <a:ext cx="5418911" cy="233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970" cy="496571"/>
          </a:xfrm>
          <a:prstGeom prst="rect">
            <a:avLst/>
          </a:prstGeom>
        </p:spPr>
        <p:txBody>
          <a:bodyPr vert="horz" lIns="90601" tIns="45300" rIns="90601" bIns="453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962" y="0"/>
            <a:ext cx="2943970" cy="496571"/>
          </a:xfrm>
          <a:prstGeom prst="rect">
            <a:avLst/>
          </a:prstGeom>
        </p:spPr>
        <p:txBody>
          <a:bodyPr vert="horz" lIns="90601" tIns="45300" rIns="90601" bIns="45300" rtlCol="0"/>
          <a:lstStyle>
            <a:lvl1pPr algn="r">
              <a:defRPr sz="1200"/>
            </a:lvl1pPr>
          </a:lstStyle>
          <a:p>
            <a:fld id="{FB2448D1-232E-4D96-94A2-5D0E0FF17AAD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54"/>
            <a:ext cx="2943970" cy="496571"/>
          </a:xfrm>
          <a:prstGeom prst="rect">
            <a:avLst/>
          </a:prstGeom>
        </p:spPr>
        <p:txBody>
          <a:bodyPr vert="horz" lIns="90601" tIns="45300" rIns="90601" bIns="453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962" y="9433254"/>
            <a:ext cx="2943970" cy="496571"/>
          </a:xfrm>
          <a:prstGeom prst="rect">
            <a:avLst/>
          </a:prstGeom>
        </p:spPr>
        <p:txBody>
          <a:bodyPr vert="horz" lIns="90601" tIns="45300" rIns="90601" bIns="45300" rtlCol="0" anchor="b"/>
          <a:lstStyle>
            <a:lvl1pPr algn="r">
              <a:defRPr sz="1200"/>
            </a:lvl1pPr>
          </a:lstStyle>
          <a:p>
            <a:fld id="{27FBB41A-30CB-4093-A67A-CA05AAD7E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51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1"/>
          </a:xfrm>
          <a:prstGeom prst="rect">
            <a:avLst/>
          </a:prstGeom>
        </p:spPr>
        <p:txBody>
          <a:bodyPr vert="horz" lIns="95557" tIns="47778" rIns="95557" bIns="477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1"/>
          </a:xfrm>
          <a:prstGeom prst="rect">
            <a:avLst/>
          </a:prstGeom>
        </p:spPr>
        <p:txBody>
          <a:bodyPr vert="horz" lIns="95557" tIns="47778" rIns="95557" bIns="47778" rtlCol="0"/>
          <a:lstStyle>
            <a:lvl1pPr algn="r">
              <a:defRPr sz="1300"/>
            </a:lvl1pPr>
          </a:lstStyle>
          <a:p>
            <a:fld id="{121CEAD4-25B1-3047-B855-A25DED3BB078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78" rIns="95557" bIns="477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5557" tIns="47778" rIns="95557" bIns="477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1"/>
          </a:xfrm>
          <a:prstGeom prst="rect">
            <a:avLst/>
          </a:prstGeom>
        </p:spPr>
        <p:txBody>
          <a:bodyPr vert="horz" lIns="95557" tIns="47778" rIns="95557" bIns="477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1"/>
          </a:xfrm>
          <a:prstGeom prst="rect">
            <a:avLst/>
          </a:prstGeom>
        </p:spPr>
        <p:txBody>
          <a:bodyPr vert="horz" lIns="95557" tIns="47778" rIns="95557" bIns="47778" rtlCol="0" anchor="b"/>
          <a:lstStyle>
            <a:lvl1pPr algn="r">
              <a:defRPr sz="1300"/>
            </a:lvl1pPr>
          </a:lstStyle>
          <a:p>
            <a:fld id="{8EF6780E-C71A-674D-83C9-B109D037B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70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CF260-1D44-449D-B498-787B3C8B62F3}" type="slidenum">
              <a:rPr lang="en-PH" smtClean="0"/>
              <a:pPr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408664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780E-C71A-674D-83C9-B109D037B9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10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780E-C71A-674D-83C9-B109D037B9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99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780E-C71A-674D-83C9-B109D037B90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363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Hub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fish landing and auction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Venue for skills  development training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post-harvest, value-adding and fishery conservation and resource management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economic growth center for marketing and promotion of a </a:t>
            </a:r>
            <a:r>
              <a:rPr lang="en-US" dirty="0" smtClean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culturally distinct</a:t>
            </a:r>
            <a:r>
              <a:rPr lang="en-US" dirty="0" smtClean="0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value-added product of the community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780E-C71A-674D-83C9-B109D037B90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038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780E-C71A-674D-83C9-B109D037B90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921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CF260-1D44-449D-B498-787B3C8B62F3}" type="slidenum">
              <a:rPr lang="en-PH" smtClean="0"/>
              <a:pPr/>
              <a:t>27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408664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69B1EC-C280-EA4C-BFEC-F0341FD7C9FD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Results of under staffing: 1. Inefficient collection of fishpond rentals 2. Poor enforcement 3. Less revenue for government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271FAD-A74E-234C-BBF7-477BD98C419D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E0C1-66B7-8A45-808E-12C0C93F251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0C167-3F9E-461F-AB16-F93B6703D134}" type="slidenum">
              <a:rPr lang="en-PH" smtClean="0"/>
              <a:pPr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15561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0C167-3F9E-461F-AB16-F93B6703D134}" type="slidenum">
              <a:rPr lang="en-PH" smtClean="0"/>
              <a:pPr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15561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0C167-3F9E-461F-AB16-F93B6703D134}" type="slidenum">
              <a:rPr lang="en-PH" smtClean="0"/>
              <a:pPr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155619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0C167-3F9E-461F-AB16-F93B6703D134}" type="slidenum">
              <a:rPr lang="en-PH" smtClean="0"/>
              <a:pPr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15561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780E-C71A-674D-83C9-B109D037B9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55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January 25, 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25, 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2.png"/><Relationship Id="rId16" Type="http://schemas.microsoft.com/office/2007/relationships/hdphoto" Target="../media/hdphoto1.wdp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3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3.jpe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83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89134" y="2428878"/>
            <a:ext cx="523009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PH" sz="3000" dirty="0" smtClean="0">
                <a:solidFill>
                  <a:schemeClr val="bg1"/>
                </a:solidFill>
              </a:rPr>
              <a:t>STATUS OF PHILIPPINE COMMERCIAL FISHERIES:</a:t>
            </a:r>
          </a:p>
          <a:p>
            <a:r>
              <a:rPr lang="en-PH" sz="3000" dirty="0" smtClean="0">
                <a:solidFill>
                  <a:schemeClr val="bg1"/>
                </a:solidFill>
              </a:rPr>
              <a:t>CHALLENGES, OPPORTUNITIES AND</a:t>
            </a:r>
          </a:p>
          <a:p>
            <a:r>
              <a:rPr lang="en-PH" sz="3000" dirty="0" smtClean="0">
                <a:solidFill>
                  <a:schemeClr val="bg1"/>
                </a:solidFill>
              </a:rPr>
              <a:t>GOVERNMENT </a:t>
            </a:r>
            <a:r>
              <a:rPr lang="en-PH" sz="3000" dirty="0" smtClean="0">
                <a:solidFill>
                  <a:schemeClr val="bg1"/>
                </a:solidFill>
              </a:rPr>
              <a:t>PROGRAMS</a:t>
            </a:r>
            <a:endParaRPr lang="en-US" sz="3000" b="1" dirty="0">
              <a:ln w="50800"/>
              <a:solidFill>
                <a:schemeClr val="accent3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Hexagon 18" descr="C:\Official Photos\2012 photos\Region 12-2012\Pic 14.JPG"/>
          <p:cNvSpPr/>
          <p:nvPr/>
        </p:nvSpPr>
        <p:spPr>
          <a:xfrm>
            <a:off x="63064" y="2553238"/>
            <a:ext cx="1954924" cy="1775053"/>
          </a:xfrm>
          <a:prstGeom prst="hexagon">
            <a:avLst/>
          </a:prstGeom>
          <a:blipFill>
            <a:blip r:embed="rId3" cstate="print">
              <a:lum contrast="16000"/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Hexagon 19" descr="C:\Official Photos\2013 photos\Value Chain-La Union and Dagupan\IMG-20131009-02059.jpg"/>
          <p:cNvSpPr/>
          <p:nvPr/>
        </p:nvSpPr>
        <p:spPr>
          <a:xfrm>
            <a:off x="1677098" y="3488223"/>
            <a:ext cx="2012036" cy="1680140"/>
          </a:xfrm>
          <a:prstGeom prst="hexagon">
            <a:avLst/>
          </a:prstGeom>
          <a:blipFill>
            <a:blip r:embed="rId4" cstate="print">
              <a:extLst/>
            </a:blip>
            <a:srcRect/>
            <a:stretch>
              <a:fillRect t="-18000" b="-18000"/>
            </a:stretch>
          </a:blipFill>
          <a:ln w="190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736435" y="5752865"/>
            <a:ext cx="5182796" cy="1105134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ATTY. ASIS G. PEREZ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Undersecretary for Fisheries &amp;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concurrent BFAR Director</a:t>
            </a:r>
            <a:endParaRPr lang="en-US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8935" y="186089"/>
            <a:ext cx="2429396" cy="2367149"/>
          </a:xfrm>
          <a:prstGeom prst="rect">
            <a:avLst/>
          </a:prstGeom>
        </p:spPr>
      </p:pic>
      <p:pic>
        <p:nvPicPr>
          <p:cNvPr id="33" name="Picture 2" descr="C:\Official Photos\2014 photos\Livelihood Pics-IPRG\Payao-NMFDC (1).jpg"/>
          <p:cNvPicPr>
            <a:picLocks noChangeAspect="1" noChangeArrowheads="1"/>
          </p:cNvPicPr>
          <p:nvPr/>
        </p:nvPicPr>
        <p:blipFill>
          <a:blip r:embed="rId6" cstate="print">
            <a:lum contrast="16000"/>
          </a:blip>
          <a:srcRect l="14583"/>
          <a:stretch>
            <a:fillRect/>
          </a:stretch>
        </p:blipFill>
        <p:spPr bwMode="auto">
          <a:xfrm>
            <a:off x="78830" y="4422887"/>
            <a:ext cx="1954924" cy="1797277"/>
          </a:xfrm>
          <a:prstGeom prst="hexagon">
            <a:avLst/>
          </a:prstGeom>
          <a:blipFill>
            <a:blip r:embed="rId7" cstate="print">
              <a:lum contrast="16000"/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35" name="Picture 3" descr="ahon1.jpg"/>
          <p:cNvPicPr>
            <a:picLocks noChangeAspect="1"/>
          </p:cNvPicPr>
          <p:nvPr/>
        </p:nvPicPr>
        <p:blipFill>
          <a:blip r:embed="rId8" cstate="print">
            <a:lum contrast="16000"/>
          </a:blip>
          <a:srcRect/>
          <a:stretch>
            <a:fillRect/>
          </a:stretch>
        </p:blipFill>
        <p:spPr bwMode="auto">
          <a:xfrm>
            <a:off x="1677099" y="1681456"/>
            <a:ext cx="1964738" cy="1680140"/>
          </a:xfrm>
          <a:prstGeom prst="hexagon">
            <a:avLst/>
          </a:prstGeom>
          <a:blipFill>
            <a:blip r:embed="rId9" cstate="print">
              <a:lum contrast="16000"/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36" name="Picture 12" descr="C:\Official Photos\2014 photos\Livelihood Pics-IPRG\seaweeds-IPRG (8).JPG"/>
          <p:cNvPicPr>
            <a:picLocks noChangeAspect="1" noChangeArrowheads="1"/>
          </p:cNvPicPr>
          <p:nvPr/>
        </p:nvPicPr>
        <p:blipFill>
          <a:blip r:embed="rId10" cstate="print">
            <a:lum contrast="16000"/>
          </a:blip>
          <a:srcRect l="25925" t="8333" r="25926"/>
          <a:stretch>
            <a:fillRect/>
          </a:stretch>
        </p:blipFill>
        <p:spPr bwMode="auto">
          <a:xfrm>
            <a:off x="63064" y="716559"/>
            <a:ext cx="1954924" cy="1743701"/>
          </a:xfrm>
          <a:prstGeom prst="hexagon">
            <a:avLst/>
          </a:prstGeom>
          <a:blipFill>
            <a:blip r:embed="rId11" cstate="print">
              <a:lum contrast="16000"/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996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2045176"/>
            <a:ext cx="8458200" cy="336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65000"/>
            </a:pPr>
            <a:r>
              <a:rPr lang="en-US" sz="4000" b="1" dirty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3. Employment</a:t>
            </a:r>
          </a:p>
          <a:p>
            <a:pPr marL="1035050" lvl="2" indent="-571500" eaLnBrk="0" hangingPunct="0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  <a:buFont typeface="Wingdings" charset="2"/>
              <a:buChar char="v"/>
            </a:pPr>
            <a:r>
              <a:rPr lang="en-US" sz="40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Aquaculture	-    226,195</a:t>
            </a:r>
            <a:endParaRPr lang="en-US" sz="4000" dirty="0">
              <a:solidFill>
                <a:srgbClr val="1F497D"/>
              </a:solidFill>
              <a:latin typeface="Arial"/>
              <a:ea typeface="Adobe Fan Heiti Std B" charset="0"/>
              <a:cs typeface="Arial"/>
            </a:endParaRPr>
          </a:p>
          <a:p>
            <a:pPr marL="1035050" lvl="2" indent="-571500" eaLnBrk="0" hangingPunct="0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  <a:buFont typeface="Wingdings" charset="2"/>
              <a:buChar char="v"/>
            </a:pPr>
            <a:r>
              <a:rPr lang="en-US" sz="40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Municipal		- 1,371,679</a:t>
            </a:r>
            <a:endParaRPr lang="en-US" sz="4000" dirty="0">
              <a:solidFill>
                <a:srgbClr val="1F497D"/>
              </a:solidFill>
              <a:latin typeface="Arial"/>
              <a:ea typeface="Adobe Fan Heiti Std B" charset="0"/>
              <a:cs typeface="Arial"/>
            </a:endParaRPr>
          </a:p>
          <a:p>
            <a:pPr marL="1035050" lvl="2" indent="-571500" eaLnBrk="0" hangingPunct="0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  <a:buFont typeface="Wingdings" charset="2"/>
              <a:buChar char="v"/>
            </a:pPr>
            <a:r>
              <a:rPr lang="en-US" sz="40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Commercial	</a:t>
            </a:r>
            <a:r>
              <a:rPr lang="en-US" sz="4000" u="sng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-      16,497</a:t>
            </a:r>
            <a:endParaRPr lang="en-US" sz="4000" u="sng" dirty="0">
              <a:solidFill>
                <a:srgbClr val="1F497D"/>
              </a:solidFill>
              <a:latin typeface="Arial"/>
              <a:ea typeface="Adobe Fan Heiti Std B" charset="0"/>
              <a:cs typeface="Arial"/>
            </a:endParaRPr>
          </a:p>
          <a:p>
            <a:pPr marL="463550" lvl="2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</a:pPr>
            <a:r>
              <a:rPr lang="en-US" sz="40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                               </a:t>
            </a:r>
            <a:r>
              <a:rPr lang="en-US" sz="4000" b="1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1,614,368</a:t>
            </a:r>
            <a:endParaRPr lang="en-US" sz="4000" b="1" dirty="0">
              <a:solidFill>
                <a:srgbClr val="1F497D"/>
              </a:solidFill>
              <a:latin typeface="Arial"/>
              <a:ea typeface="Adobe Fan Heiti Std B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8238" y="6091836"/>
            <a:ext cx="147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Source: NSO</a:t>
            </a:r>
            <a:endParaRPr lang="en-US" sz="2000" b="1" i="1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45920" y="811955"/>
            <a:ext cx="6553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500" b="1" dirty="0" smtClean="0">
                <a:latin typeface="Adobe Garamond Pro Bold" charset="0"/>
              </a:rPr>
              <a:t>NATIONAL ECONOMY</a:t>
            </a:r>
            <a:endParaRPr lang="en-US" sz="3500" b="1" dirty="0">
              <a:latin typeface="Adobe Garamond Pro Bold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11162" y="325109"/>
            <a:ext cx="6019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500" dirty="0" smtClean="0">
                <a:latin typeface="Adobe Garamond Pro Bold" charset="0"/>
              </a:rPr>
              <a:t>Contribution to the </a:t>
            </a:r>
            <a:endParaRPr lang="en-PH" sz="3500" dirty="0">
              <a:latin typeface="Adobe Garamon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91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12" y="1594912"/>
            <a:ext cx="8808388" cy="107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65000"/>
              <a:defRPr/>
            </a:pPr>
            <a:r>
              <a:rPr lang="en-US" sz="3600" b="1" dirty="0">
                <a:ln w="50800"/>
                <a:solidFill>
                  <a:srgbClr val="1F497D"/>
                </a:solidFill>
                <a:latin typeface="Arial"/>
                <a:ea typeface="Adobe Fan Heiti Std B" pitchFamily="34" charset="-128"/>
                <a:cs typeface="Arial"/>
              </a:rPr>
              <a:t>4. Balance of Trade</a:t>
            </a:r>
          </a:p>
          <a:p>
            <a:pPr marL="688975" lvl="2" indent="-22542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95000"/>
              <a:buFont typeface="Wingdings"/>
              <a:buChar char=""/>
              <a:defRPr/>
            </a:pPr>
            <a:endParaRPr lang="en-US" sz="2800" dirty="0">
              <a:ln w="50800"/>
              <a:solidFill>
                <a:srgbClr val="1F497D"/>
              </a:solidFill>
              <a:latin typeface="Arial"/>
              <a:ea typeface="Adobe Fan Heiti Std B" pitchFamily="34" charset="-128"/>
              <a:cs typeface="Arial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7720" y="811955"/>
            <a:ext cx="6553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500" b="1" dirty="0" smtClean="0">
                <a:latin typeface="Adobe Garamond Pro Bold" charset="0"/>
              </a:rPr>
              <a:t>NATIONAL ECONOMY -2013</a:t>
            </a:r>
            <a:endParaRPr lang="en-US" sz="3500" b="1" dirty="0">
              <a:latin typeface="Adobe Garamond Pro Bold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11162" y="325109"/>
            <a:ext cx="6019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500" dirty="0" smtClean="0">
                <a:latin typeface="Adobe Garamond Pro Bold" charset="0"/>
              </a:rPr>
              <a:t>Contribution to the </a:t>
            </a:r>
            <a:endParaRPr lang="en-PH" sz="3500" dirty="0">
              <a:latin typeface="Adobe Garamond Pro 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8296" y="6186045"/>
            <a:ext cx="150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Source: BAS</a:t>
            </a:r>
            <a:endParaRPr lang="en-US" sz="2000" b="1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1789087"/>
              </p:ext>
            </p:extLst>
          </p:nvPr>
        </p:nvGraphicFramePr>
        <p:xfrm>
          <a:off x="750000" y="2203431"/>
          <a:ext cx="7086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PARTICULARS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VOLUME (IN </a:t>
                      </a:r>
                      <a:r>
                        <a:rPr lang="en-US" sz="2400" baseline="0" dirty="0" smtClean="0"/>
                        <a:t>METRIC TONS)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VALUE (IN PHP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MILLION)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Fishery Exports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333,465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58,801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Fishery Imports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262,161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12,859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Trade Balance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71,344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45,942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7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927570" y="594361"/>
            <a:ext cx="760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ECONOMICALLY-VALUED FISH SPECIES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657600" y="1325880"/>
            <a:ext cx="0" cy="3383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" y="1417320"/>
            <a:ext cx="2871606" cy="3200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Rectangle 49"/>
          <p:cNvSpPr/>
          <p:nvPr/>
        </p:nvSpPr>
        <p:spPr>
          <a:xfrm>
            <a:off x="3657600" y="2314148"/>
            <a:ext cx="2607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1. Sardines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5541265"/>
            <a:ext cx="9144000" cy="1316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Group 51"/>
          <p:cNvGrpSpPr/>
          <p:nvPr/>
        </p:nvGrpSpPr>
        <p:grpSpPr>
          <a:xfrm>
            <a:off x="5913942" y="6345936"/>
            <a:ext cx="2315659" cy="382906"/>
            <a:chOff x="1722941" y="5233193"/>
            <a:chExt cx="2315659" cy="319088"/>
          </a:xfrm>
        </p:grpSpPr>
        <p:pic>
          <p:nvPicPr>
            <p:cNvPr id="53" name="Picture 3" descr="instagram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00" y="5277643"/>
              <a:ext cx="231775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4" name="Picture 4" descr="Twitter_bird_logo"/>
            <p:cNvPicPr>
              <a:picLocks noChangeAspect="1" noChangeArrowheads="1"/>
            </p:cNvPicPr>
            <p:nvPr/>
          </p:nvPicPr>
          <p:blipFill>
            <a:blip r:embed="rId5" cstate="print">
              <a:lum bright="-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5233193"/>
              <a:ext cx="319088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5" name="Picture 5" descr="facebook-logo-f-sqaure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941" y="5274468"/>
              <a:ext cx="295275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1986466" y="5290343"/>
              <a:ext cx="91440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PH" sz="90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  <a:cs typeface="Arial" pitchFamily="34" charset="0"/>
                </a:rPr>
                <a:t>/BFAR.Central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292475" y="5290343"/>
              <a:ext cx="746125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PH" sz="90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  <a:cs typeface="Arial" pitchFamily="34" charset="0"/>
                </a:rPr>
                <a:t>@bfarph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16661" y="6416410"/>
            <a:ext cx="1219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i="1" dirty="0" smtClean="0">
                <a:solidFill>
                  <a:schemeClr val="bg1"/>
                </a:solidFill>
                <a:latin typeface="Myriad Pro" pitchFamily="34" charset="0"/>
              </a:rPr>
              <a:t>www.bfar.da.gov.ph</a:t>
            </a:r>
            <a:endParaRPr lang="en-PH" sz="900" i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541" y="6388539"/>
            <a:ext cx="266462" cy="319754"/>
          </a:xfrm>
          <a:prstGeom prst="rect">
            <a:avLst/>
          </a:prstGeom>
        </p:spPr>
      </p:pic>
      <p:sp>
        <p:nvSpPr>
          <p:cNvPr id="60" name="Double Wave 59"/>
          <p:cNvSpPr/>
          <p:nvPr/>
        </p:nvSpPr>
        <p:spPr>
          <a:xfrm>
            <a:off x="2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1" name="Double Wave 60"/>
          <p:cNvSpPr/>
          <p:nvPr/>
        </p:nvSpPr>
        <p:spPr>
          <a:xfrm>
            <a:off x="3048001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2" name="Double Wave 61"/>
          <p:cNvSpPr/>
          <p:nvPr/>
        </p:nvSpPr>
        <p:spPr>
          <a:xfrm>
            <a:off x="6096002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3" name="TextBox 62"/>
          <p:cNvSpPr txBox="1"/>
          <p:nvPr/>
        </p:nvSpPr>
        <p:spPr>
          <a:xfrm>
            <a:off x="208394" y="5572483"/>
            <a:ext cx="629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PH Fisheries performance</a:t>
            </a:r>
            <a:endParaRPr lang="en-PH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pic>
        <p:nvPicPr>
          <p:cNvPr id="64" name="Picture 3" descr="C:\Users\Windows7\Documents\leigh\Pictures\DA-BFAR LOGO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572483"/>
            <a:ext cx="1321673" cy="1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4068" y="2818711"/>
            <a:ext cx="4375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2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356,063.54 Metric Tons</a:t>
            </a:r>
            <a:endParaRPr lang="en-PH" sz="3200" b="1" dirty="0">
              <a:solidFill>
                <a:schemeClr val="tx2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47374" y="3282696"/>
            <a:ext cx="2926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Production (2014)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39744" y="4745737"/>
            <a:ext cx="3274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Myriad Pro" pitchFamily="34" charset="0"/>
              </a:rPr>
              <a:t>Source: </a:t>
            </a:r>
            <a:r>
              <a:rPr lang="en-US" sz="1400" i="1" dirty="0" smtClean="0">
                <a:solidFill>
                  <a:schemeClr val="tx2"/>
                </a:solidFill>
                <a:latin typeface="Myriad Pro" pitchFamily="34" charset="0"/>
              </a:rPr>
              <a:t>Philippine Statistics Authority</a:t>
            </a:r>
            <a:endParaRPr lang="en-US" sz="1400" b="1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4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927570" y="594361"/>
            <a:ext cx="760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ECONOMICALLY-VALUED FISH SPECIES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657600" y="1325880"/>
            <a:ext cx="0" cy="3383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57600" y="1325881"/>
            <a:ext cx="2607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2</a:t>
            </a:r>
            <a:r>
              <a:rPr lang="en-US" sz="32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. Tuna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5541265"/>
            <a:ext cx="9144000" cy="1316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Group 51"/>
          <p:cNvGrpSpPr/>
          <p:nvPr/>
        </p:nvGrpSpPr>
        <p:grpSpPr>
          <a:xfrm>
            <a:off x="5913942" y="6345936"/>
            <a:ext cx="2315659" cy="382906"/>
            <a:chOff x="1722941" y="5233193"/>
            <a:chExt cx="2315659" cy="319088"/>
          </a:xfrm>
        </p:grpSpPr>
        <p:pic>
          <p:nvPicPr>
            <p:cNvPr id="53" name="Picture 3" descr="instagram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00" y="5277643"/>
              <a:ext cx="231775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4" name="Picture 4" descr="Twitter_bird_logo"/>
            <p:cNvPicPr>
              <a:picLocks noChangeAspect="1" noChangeArrowheads="1"/>
            </p:cNvPicPr>
            <p:nvPr/>
          </p:nvPicPr>
          <p:blipFill>
            <a:blip r:embed="rId4" cstate="print">
              <a:lum bright="-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5233193"/>
              <a:ext cx="319088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5" name="Picture 5" descr="facebook-logo-f-sqaure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941" y="5274468"/>
              <a:ext cx="295275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1986466" y="5290343"/>
              <a:ext cx="91440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PH" sz="90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  <a:cs typeface="Arial" pitchFamily="34" charset="0"/>
                </a:rPr>
                <a:t>/BFAR.Central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292475" y="5290343"/>
              <a:ext cx="746125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PH" sz="90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  <a:cs typeface="Arial" pitchFamily="34" charset="0"/>
                </a:rPr>
                <a:t>@bfarph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16661" y="6416410"/>
            <a:ext cx="1219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i="1" dirty="0" smtClean="0">
                <a:solidFill>
                  <a:schemeClr val="bg1"/>
                </a:solidFill>
                <a:latin typeface="Myriad Pro" pitchFamily="34" charset="0"/>
              </a:rPr>
              <a:t>www.bfar.da.gov.ph</a:t>
            </a:r>
            <a:endParaRPr lang="en-PH" sz="900" i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541" y="6388539"/>
            <a:ext cx="266462" cy="319754"/>
          </a:xfrm>
          <a:prstGeom prst="rect">
            <a:avLst/>
          </a:prstGeom>
        </p:spPr>
      </p:pic>
      <p:sp>
        <p:nvSpPr>
          <p:cNvPr id="60" name="Double Wave 59"/>
          <p:cNvSpPr/>
          <p:nvPr/>
        </p:nvSpPr>
        <p:spPr>
          <a:xfrm>
            <a:off x="2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1" name="Double Wave 60"/>
          <p:cNvSpPr/>
          <p:nvPr/>
        </p:nvSpPr>
        <p:spPr>
          <a:xfrm>
            <a:off x="3048001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2" name="Double Wave 61"/>
          <p:cNvSpPr/>
          <p:nvPr/>
        </p:nvSpPr>
        <p:spPr>
          <a:xfrm>
            <a:off x="6096002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3" name="TextBox 62"/>
          <p:cNvSpPr txBox="1"/>
          <p:nvPr/>
        </p:nvSpPr>
        <p:spPr>
          <a:xfrm>
            <a:off x="208394" y="5572483"/>
            <a:ext cx="629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PH Fisheries performance</a:t>
            </a:r>
            <a:endParaRPr lang="en-PH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pic>
        <p:nvPicPr>
          <p:cNvPr id="64" name="Picture 3" descr="C:\Users\Windows7\Documents\leigh\Pictures\DA-BFAR LOGO cop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572483"/>
            <a:ext cx="1321673" cy="1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85800" y="1508760"/>
            <a:ext cx="2795406" cy="32004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TextBox 23"/>
          <p:cNvSpPr txBox="1"/>
          <p:nvPr/>
        </p:nvSpPr>
        <p:spPr>
          <a:xfrm>
            <a:off x="4085716" y="2268393"/>
            <a:ext cx="4356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2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374,760.93 Metric Tons</a:t>
            </a:r>
            <a:endParaRPr lang="en-PH" sz="3200" b="1" dirty="0">
              <a:solidFill>
                <a:schemeClr val="tx2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1456" y="1825194"/>
            <a:ext cx="292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Production (2014):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26146" y="6323725"/>
            <a:ext cx="3274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Myriad Pro" pitchFamily="34" charset="0"/>
              </a:rPr>
              <a:t>Source: </a:t>
            </a:r>
            <a:r>
              <a:rPr lang="en-US" sz="1400" i="1" dirty="0" smtClean="0">
                <a:solidFill>
                  <a:schemeClr val="tx2"/>
                </a:solidFill>
                <a:latin typeface="Myriad Pro" pitchFamily="34" charset="0"/>
              </a:rPr>
              <a:t>Philippine Statistics Authority</a:t>
            </a:r>
            <a:endParaRPr lang="en-US" sz="1400" b="1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6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2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927570" y="594361"/>
            <a:ext cx="760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ECONOMICALLY-VALUED FISH SPECIES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657600" y="1325880"/>
            <a:ext cx="0" cy="3383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57600" y="1325881"/>
            <a:ext cx="3434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2</a:t>
            </a:r>
            <a:r>
              <a:rPr lang="en-US" sz="32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. Tuna Species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20557" y="5559553"/>
            <a:ext cx="9144000" cy="1316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3" name="Group 51"/>
          <p:cNvGrpSpPr/>
          <p:nvPr/>
        </p:nvGrpSpPr>
        <p:grpSpPr>
          <a:xfrm>
            <a:off x="5913942" y="6345936"/>
            <a:ext cx="2315659" cy="382906"/>
            <a:chOff x="1722941" y="5233193"/>
            <a:chExt cx="2315659" cy="319088"/>
          </a:xfrm>
        </p:grpSpPr>
        <p:pic>
          <p:nvPicPr>
            <p:cNvPr id="53" name="Picture 3" descr="instagram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00" y="5277643"/>
              <a:ext cx="231775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4" name="Picture 4" descr="Twitter_bird_logo"/>
            <p:cNvPicPr>
              <a:picLocks noChangeAspect="1" noChangeArrowheads="1"/>
            </p:cNvPicPr>
            <p:nvPr/>
          </p:nvPicPr>
          <p:blipFill>
            <a:blip r:embed="rId4" cstate="print">
              <a:lum bright="-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5233193"/>
              <a:ext cx="319088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5" name="Picture 5" descr="facebook-logo-f-sqaure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941" y="5274468"/>
              <a:ext cx="295275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1986466" y="5290343"/>
              <a:ext cx="91440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PH" sz="90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  <a:cs typeface="Arial" pitchFamily="34" charset="0"/>
                </a:rPr>
                <a:t>/BFAR.Central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292475" y="5290343"/>
              <a:ext cx="746125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PH" sz="90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  <a:cs typeface="Arial" pitchFamily="34" charset="0"/>
                </a:rPr>
                <a:t>@bfarph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16661" y="6416410"/>
            <a:ext cx="1219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i="1" dirty="0" smtClean="0">
                <a:solidFill>
                  <a:schemeClr val="bg1"/>
                </a:solidFill>
                <a:latin typeface="Myriad Pro" pitchFamily="34" charset="0"/>
              </a:rPr>
              <a:t>www.bfar.da.gov.ph</a:t>
            </a:r>
            <a:endParaRPr lang="en-PH" sz="900" i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541" y="6388539"/>
            <a:ext cx="266462" cy="319754"/>
          </a:xfrm>
          <a:prstGeom prst="rect">
            <a:avLst/>
          </a:prstGeom>
        </p:spPr>
      </p:pic>
      <p:sp>
        <p:nvSpPr>
          <p:cNvPr id="60" name="Double Wave 59"/>
          <p:cNvSpPr/>
          <p:nvPr/>
        </p:nvSpPr>
        <p:spPr>
          <a:xfrm>
            <a:off x="2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1" name="Double Wave 60"/>
          <p:cNvSpPr/>
          <p:nvPr/>
        </p:nvSpPr>
        <p:spPr>
          <a:xfrm>
            <a:off x="3048001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2" name="Double Wave 61"/>
          <p:cNvSpPr/>
          <p:nvPr/>
        </p:nvSpPr>
        <p:spPr>
          <a:xfrm>
            <a:off x="6096002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3" name="TextBox 62"/>
          <p:cNvSpPr txBox="1"/>
          <p:nvPr/>
        </p:nvSpPr>
        <p:spPr>
          <a:xfrm>
            <a:off x="208394" y="5572483"/>
            <a:ext cx="629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PH Fisheries performance</a:t>
            </a:r>
            <a:endParaRPr lang="en-PH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pic>
        <p:nvPicPr>
          <p:cNvPr id="64" name="Picture 3" descr="C:\Users\Windows7\Documents\leigh\Pictures\DA-BFAR LOGO cop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572483"/>
            <a:ext cx="1321673" cy="1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85800" y="1508760"/>
            <a:ext cx="2795406" cy="32004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9167894"/>
              </p:ext>
            </p:extLst>
          </p:nvPr>
        </p:nvGraphicFramePr>
        <p:xfrm>
          <a:off x="3962400" y="2148841"/>
          <a:ext cx="4394634" cy="269624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48000"/>
                <a:gridCol w="1346634"/>
              </a:tblGrid>
              <a:tr h="596646"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err="1" smtClean="0">
                          <a:effectLst/>
                        </a:rPr>
                        <a:t>Bigeye</a:t>
                      </a:r>
                      <a:r>
                        <a:rPr lang="en-PH" sz="1900" b="0" u="none" strike="noStrike" dirty="0" smtClean="0">
                          <a:effectLst/>
                        </a:rPr>
                        <a:t> </a:t>
                      </a:r>
                      <a:r>
                        <a:rPr lang="en-PH" sz="1900" b="0" u="none" strike="noStrike" dirty="0">
                          <a:effectLst/>
                        </a:rPr>
                        <a:t>tuna (</a:t>
                      </a:r>
                      <a:r>
                        <a:rPr lang="en-PH" sz="1900" b="0" u="none" strike="noStrike" dirty="0" err="1">
                          <a:effectLst/>
                        </a:rPr>
                        <a:t>Tambakol</a:t>
                      </a:r>
                      <a:r>
                        <a:rPr lang="en-PH" sz="1900" b="0" u="none" strike="noStrike" dirty="0">
                          <a:effectLst/>
                        </a:rPr>
                        <a:t>/ </a:t>
                      </a:r>
                      <a:r>
                        <a:rPr lang="en-PH" sz="1900" b="0" u="none" strike="noStrike" dirty="0" err="1">
                          <a:effectLst/>
                        </a:rPr>
                        <a:t>Bariles</a:t>
                      </a:r>
                      <a:r>
                        <a:rPr lang="en-PH" sz="1900" b="0" u="none" strike="noStrike" dirty="0">
                          <a:effectLst/>
                        </a:rPr>
                        <a:t>)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smtClean="0">
                          <a:effectLst/>
                        </a:rPr>
                        <a:t>11,161.09 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</a:tr>
              <a:tr h="471870"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smtClean="0">
                          <a:effectLst/>
                        </a:rPr>
                        <a:t>Eastern </a:t>
                      </a:r>
                      <a:r>
                        <a:rPr lang="en-PH" sz="1900" b="0" u="none" strike="noStrike" dirty="0">
                          <a:effectLst/>
                        </a:rPr>
                        <a:t>little tuna (Bonito)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smtClean="0">
                          <a:effectLst/>
                        </a:rPr>
                        <a:t>35,514.03 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</a:tr>
              <a:tr h="471870"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smtClean="0">
                          <a:effectLst/>
                        </a:rPr>
                        <a:t>Frigate </a:t>
                      </a:r>
                      <a:r>
                        <a:rPr lang="en-PH" sz="1900" b="0" u="none" strike="noStrike" dirty="0">
                          <a:effectLst/>
                        </a:rPr>
                        <a:t>tuna (</a:t>
                      </a:r>
                      <a:r>
                        <a:rPr lang="en-PH" sz="1900" b="0" u="none" strike="noStrike" dirty="0" err="1">
                          <a:effectLst/>
                        </a:rPr>
                        <a:t>Tulingan</a:t>
                      </a:r>
                      <a:r>
                        <a:rPr lang="en-PH" sz="1900" b="0" u="none" strike="noStrike" dirty="0">
                          <a:effectLst/>
                        </a:rPr>
                        <a:t>)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smtClean="0">
                          <a:effectLst/>
                        </a:rPr>
                        <a:t>134,094.98 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</a:tr>
              <a:tr h="471870"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smtClean="0">
                          <a:effectLst/>
                        </a:rPr>
                        <a:t>Skipjack </a:t>
                      </a:r>
                      <a:r>
                        <a:rPr lang="en-PH" sz="1900" b="0" u="none" strike="noStrike" dirty="0">
                          <a:effectLst/>
                        </a:rPr>
                        <a:t>(</a:t>
                      </a:r>
                      <a:r>
                        <a:rPr lang="en-PH" sz="1900" b="0" u="none" strike="noStrike" dirty="0" err="1">
                          <a:effectLst/>
                        </a:rPr>
                        <a:t>Gulyasan</a:t>
                      </a:r>
                      <a:r>
                        <a:rPr lang="en-PH" sz="1900" b="0" u="none" strike="noStrike" dirty="0">
                          <a:effectLst/>
                        </a:rPr>
                        <a:t>)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smtClean="0">
                          <a:effectLst/>
                        </a:rPr>
                        <a:t>54,063.05 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</a:tr>
              <a:tr h="683990"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err="1" smtClean="0">
                          <a:effectLst/>
                        </a:rPr>
                        <a:t>Yellowfin</a:t>
                      </a:r>
                      <a:r>
                        <a:rPr lang="en-PH" sz="1900" b="0" u="none" strike="noStrike" dirty="0" smtClean="0">
                          <a:effectLst/>
                        </a:rPr>
                        <a:t> </a:t>
                      </a:r>
                      <a:r>
                        <a:rPr lang="en-PH" sz="1900" b="0" u="none" strike="noStrike" dirty="0">
                          <a:effectLst/>
                        </a:rPr>
                        <a:t>tuna (</a:t>
                      </a:r>
                      <a:r>
                        <a:rPr lang="en-PH" sz="1900" b="0" u="none" strike="noStrike" dirty="0" err="1">
                          <a:effectLst/>
                        </a:rPr>
                        <a:t>Tambakol</a:t>
                      </a:r>
                      <a:r>
                        <a:rPr lang="en-PH" sz="1900" b="0" u="none" strike="noStrike" dirty="0">
                          <a:effectLst/>
                        </a:rPr>
                        <a:t>/</a:t>
                      </a:r>
                      <a:r>
                        <a:rPr lang="en-PH" sz="1900" b="0" u="none" strike="noStrike" dirty="0" err="1">
                          <a:effectLst/>
                        </a:rPr>
                        <a:t>Bariles</a:t>
                      </a:r>
                      <a:r>
                        <a:rPr lang="en-PH" sz="1900" b="0" u="none" strike="noStrike" dirty="0">
                          <a:effectLst/>
                        </a:rPr>
                        <a:t>)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1900" b="0" u="none" strike="noStrike" dirty="0" smtClean="0">
                          <a:effectLst/>
                        </a:rPr>
                        <a:t>139,927.78 </a:t>
                      </a:r>
                      <a:endParaRPr lang="en-PH" sz="1900" b="0" i="0" u="none" strike="noStrike" dirty="0">
                        <a:solidFill>
                          <a:schemeClr val="tx2"/>
                        </a:solidFill>
                        <a:effectLst/>
                        <a:latin typeface="Adobe Fan Heiti Std B" pitchFamily="34" charset="-128"/>
                        <a:ea typeface="Adobe Fan Heiti Std B" pitchFamily="34" charset="-128"/>
                      </a:endParaRPr>
                    </a:p>
                  </a:txBody>
                  <a:tcPr marL="9525" marR="9525" marT="11430" marB="0" anchor="ctr"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20557" y="6387788"/>
            <a:ext cx="3274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Myriad Pro" pitchFamily="34" charset="0"/>
              </a:rPr>
              <a:t>Source: </a:t>
            </a:r>
            <a:r>
              <a:rPr lang="en-US" sz="1400" i="1" dirty="0" smtClean="0">
                <a:solidFill>
                  <a:schemeClr val="tx2"/>
                </a:solidFill>
                <a:latin typeface="Myriad Pro" pitchFamily="34" charset="0"/>
              </a:rPr>
              <a:t>Philippine Statistics Authority</a:t>
            </a:r>
            <a:endParaRPr lang="en-US" sz="1400" b="1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642" y="4682421"/>
            <a:ext cx="2926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Production in Metric Tons (2014)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4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927570" y="594361"/>
            <a:ext cx="760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ECONOMICALLY-VALUED FISH SPECIES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657600" y="1325880"/>
            <a:ext cx="0" cy="3383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57600" y="1325881"/>
            <a:ext cx="2607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2</a:t>
            </a:r>
            <a:r>
              <a:rPr lang="en-US" sz="32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. Tuna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5541265"/>
            <a:ext cx="9144000" cy="13167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2" name="Group 51"/>
          <p:cNvGrpSpPr/>
          <p:nvPr/>
        </p:nvGrpSpPr>
        <p:grpSpPr>
          <a:xfrm>
            <a:off x="5913942" y="6345936"/>
            <a:ext cx="2315659" cy="382906"/>
            <a:chOff x="1722941" y="5233193"/>
            <a:chExt cx="2315659" cy="319088"/>
          </a:xfrm>
        </p:grpSpPr>
        <p:pic>
          <p:nvPicPr>
            <p:cNvPr id="53" name="Picture 3" descr="instagram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00" y="5277643"/>
              <a:ext cx="231775" cy="23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4" name="Picture 4" descr="Twitter_bird_logo"/>
            <p:cNvPicPr>
              <a:picLocks noChangeAspect="1" noChangeArrowheads="1"/>
            </p:cNvPicPr>
            <p:nvPr/>
          </p:nvPicPr>
          <p:blipFill>
            <a:blip r:embed="rId4" cstate="print">
              <a:lum bright="-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5233193"/>
              <a:ext cx="319088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55" name="Picture 5" descr="facebook-logo-f-sqaure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941" y="5274468"/>
              <a:ext cx="295275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1986466" y="5290343"/>
              <a:ext cx="91440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PH" sz="90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  <a:cs typeface="Arial" pitchFamily="34" charset="0"/>
                </a:rPr>
                <a:t>/BFAR.Central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292475" y="5290343"/>
              <a:ext cx="746125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PH" sz="90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  <a:cs typeface="Arial" pitchFamily="34" charset="0"/>
                </a:rPr>
                <a:t>@bfarph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16661" y="6416410"/>
            <a:ext cx="1219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i="1" dirty="0" smtClean="0">
                <a:solidFill>
                  <a:schemeClr val="bg1"/>
                </a:solidFill>
                <a:latin typeface="Myriad Pro" pitchFamily="34" charset="0"/>
              </a:rPr>
              <a:t>www.bfar.da.gov.ph</a:t>
            </a:r>
            <a:endParaRPr lang="en-PH" sz="900" i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541" y="6388539"/>
            <a:ext cx="266462" cy="319754"/>
          </a:xfrm>
          <a:prstGeom prst="rect">
            <a:avLst/>
          </a:prstGeom>
        </p:spPr>
      </p:pic>
      <p:sp>
        <p:nvSpPr>
          <p:cNvPr id="60" name="Double Wave 59"/>
          <p:cNvSpPr/>
          <p:nvPr/>
        </p:nvSpPr>
        <p:spPr>
          <a:xfrm>
            <a:off x="2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1" name="Double Wave 60"/>
          <p:cNvSpPr/>
          <p:nvPr/>
        </p:nvSpPr>
        <p:spPr>
          <a:xfrm>
            <a:off x="3048001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2" name="Double Wave 61"/>
          <p:cNvSpPr/>
          <p:nvPr/>
        </p:nvSpPr>
        <p:spPr>
          <a:xfrm>
            <a:off x="6096002" y="5304415"/>
            <a:ext cx="3047999" cy="913506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3" name="TextBox 62"/>
          <p:cNvSpPr txBox="1"/>
          <p:nvPr/>
        </p:nvSpPr>
        <p:spPr>
          <a:xfrm>
            <a:off x="208394" y="5572483"/>
            <a:ext cx="629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PH Fisheries performance</a:t>
            </a:r>
            <a:endParaRPr lang="en-PH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pic>
        <p:nvPicPr>
          <p:cNvPr id="64" name="Picture 3" descr="C:\Users\Windows7\Documents\leigh\Pictures\DA-BFAR LOGO cop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199" y="5572483"/>
            <a:ext cx="1321673" cy="1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685800" y="1508760"/>
            <a:ext cx="2795406" cy="32004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TextBox 23"/>
          <p:cNvSpPr txBox="1"/>
          <p:nvPr/>
        </p:nvSpPr>
        <p:spPr>
          <a:xfrm>
            <a:off x="4114801" y="2178203"/>
            <a:ext cx="325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117,909 Metric Tons</a:t>
            </a:r>
            <a:endParaRPr lang="en-PH" sz="2800" b="1" dirty="0">
              <a:solidFill>
                <a:schemeClr val="tx2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1" y="1911634"/>
            <a:ext cx="292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EXPORT (2014):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0040" y="2992589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37.21 %</a:t>
            </a:r>
            <a:endParaRPr lang="en-PH" sz="2800" b="1" dirty="0">
              <a:solidFill>
                <a:schemeClr val="tx2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1" y="2748989"/>
            <a:ext cx="292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Total Fishery Export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0040" y="3898416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b="1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</a:rPr>
              <a:t>443,090 million USD</a:t>
            </a:r>
            <a:endParaRPr lang="en-PH" sz="2800" b="1" dirty="0">
              <a:solidFill>
                <a:schemeClr val="tx2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1" y="3654816"/>
            <a:ext cx="292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dobe Fan Heiti Std B" pitchFamily="34" charset="-128"/>
                <a:ea typeface="Adobe Fan Heiti Std B" pitchFamily="34" charset="-128"/>
                <a:cs typeface="+mj-cs"/>
              </a:rPr>
              <a:t>Total Export Value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93954" y="6348080"/>
            <a:ext cx="3065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  <a:latin typeface="Myriad Pro" pitchFamily="34" charset="0"/>
              </a:rPr>
              <a:t>Source: </a:t>
            </a:r>
            <a:r>
              <a:rPr lang="en-US" sz="1400" i="1" dirty="0" smtClean="0">
                <a:solidFill>
                  <a:schemeClr val="tx2"/>
                </a:solidFill>
                <a:latin typeface="Myriad Pro" pitchFamily="34" charset="0"/>
              </a:rPr>
              <a:t>Philippine Statistics Authority</a:t>
            </a:r>
            <a:endParaRPr lang="en-US" sz="1400" b="1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1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2" grpId="0" animBg="1"/>
      <p:bldP spid="24" grpId="0"/>
      <p:bldP spid="25" grpId="0"/>
      <p:bldP spid="23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505200" y="0"/>
            <a:ext cx="5638800" cy="1219200"/>
          </a:xfrm>
          <a:prstGeom prst="foldedCorner">
            <a:avLst>
              <a:gd name="adj" fmla="val 15888"/>
            </a:avLst>
          </a:prstGeom>
          <a:solidFill>
            <a:schemeClr val="accent5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43401" y="128826"/>
            <a:ext cx="42671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CHALLENGES</a:t>
            </a:r>
            <a:endParaRPr kumimoji="0" lang="en-US" sz="5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14620848"/>
              </p:ext>
            </p:extLst>
          </p:nvPr>
        </p:nvGraphicFramePr>
        <p:xfrm>
          <a:off x="476282" y="1048422"/>
          <a:ext cx="8892839" cy="556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99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364" y="298847"/>
            <a:ext cx="9169363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 algn="ctr"/>
            <a:r>
              <a:rPr lang="en-US" sz="3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major accomplishments</a:t>
            </a:r>
            <a:endParaRPr lang="en-US" sz="3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113" y="4158617"/>
            <a:ext cx="2595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PH" dirty="0" smtClean="0">
                <a:solidFill>
                  <a:schemeClr val="bg1"/>
                </a:solidFill>
              </a:rPr>
              <a:t>Passage and signing of the amended RA 8550 by the Aquino administration</a:t>
            </a:r>
          </a:p>
          <a:p>
            <a:pPr lvl="1"/>
            <a:r>
              <a:rPr lang="en-PH" dirty="0" smtClean="0">
                <a:solidFill>
                  <a:schemeClr val="bg1"/>
                </a:solidFill>
              </a:rPr>
              <a:t>&gt;GSP+ granted to PH by the EU </a:t>
            </a:r>
          </a:p>
          <a:p>
            <a:pPr lvl="1"/>
            <a:r>
              <a:rPr lang="en-PH" dirty="0" smtClean="0">
                <a:solidFill>
                  <a:schemeClr val="bg1"/>
                </a:solidFill>
              </a:rPr>
              <a:t>&gt;Lifting of the “Yellow Card” </a:t>
            </a:r>
            <a:endParaRPr lang="en-PH" dirty="0">
              <a:solidFill>
                <a:schemeClr val="bg1"/>
              </a:solidFill>
            </a:endParaRPr>
          </a:p>
        </p:txBody>
      </p:sp>
      <p:pic>
        <p:nvPicPr>
          <p:cNvPr id="4" name="Picture 11" descr="C:\Users\michelle s. fontelar\Desktop\ian\PPT\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95500"/>
            <a:ext cx="62642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ichelle s. fontelar\Desktop\ian\PPT\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2063"/>
            <a:ext cx="33115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Users\michelle s. fontelar\Desktop\ian\PPT\sen vill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1528763"/>
            <a:ext cx="259556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michelle s. fontelar\Desktop\ian\PPT\2014 09 22 Senator Cynthia Villar Delivers Sponsorship Message for the Ammendments to the Fisheries Code\IMG_12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095500"/>
            <a:ext cx="565954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72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3505200" y="0"/>
            <a:ext cx="5638800" cy="1219200"/>
          </a:xfrm>
          <a:prstGeom prst="foldedCorner">
            <a:avLst>
              <a:gd name="adj" fmla="val 15888"/>
            </a:avLst>
          </a:prstGeom>
          <a:solidFill>
            <a:schemeClr val="accent5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76601" y="224879"/>
            <a:ext cx="60959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ACCOMPLISHMENTS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Picture 3" descr="C:\Users\mguerra\Pictures\RT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" y="0"/>
            <a:ext cx="3483864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919" y="2731499"/>
            <a:ext cx="5302893" cy="23739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33798" y="1596478"/>
            <a:ext cx="4953001" cy="841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charset="0"/>
              </a:rPr>
              <a:t>Poverty Incidence for Basic Sectors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625993" y="6248367"/>
            <a:ext cx="1542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/>
              <a:t>Source: </a:t>
            </a:r>
            <a:r>
              <a:rPr lang="en-US" sz="1200" i="1" dirty="0" smtClean="0"/>
              <a:t>PSA-NSCB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31781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952"/>
            <a:ext cx="9144000" cy="70944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dirty="0" smtClean="0">
                <a:ln w="50800"/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STRATEGIC DIRECTIONS FOR FY 2016</a:t>
            </a:r>
            <a:endParaRPr lang="en-US" sz="4000" dirty="0">
              <a:ln w="50800"/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86593" y="1369099"/>
            <a:ext cx="4584441" cy="5044966"/>
            <a:chOff x="4102359" y="565033"/>
            <a:chExt cx="4584441" cy="5044966"/>
          </a:xfrm>
        </p:grpSpPr>
        <p:sp>
          <p:nvSpPr>
            <p:cNvPr id="5" name="Rectangle 4"/>
            <p:cNvSpPr/>
            <p:nvPr/>
          </p:nvSpPr>
          <p:spPr>
            <a:xfrm>
              <a:off x="4495800" y="1015913"/>
              <a:ext cx="3886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roviding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TARGETed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livelihood interventions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to poor</a:t>
              </a:r>
              <a:r>
                <a:rPr lang="en-US" sz="2000" baseline="30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fisherfolk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1927336"/>
              <a:ext cx="4114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ecuring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livelihoods 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to reduce poverty and achieve inclusive growth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0" y="3171599"/>
              <a:ext cx="4114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stablishing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post-harvest facilities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to reduce post-harvest losses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286560"/>
              <a:ext cx="4114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nsuring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sustainability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through intensified resource protection and management and resource enhancement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84179" y="565033"/>
              <a:ext cx="6992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2359" y="1562469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38436" y="2774833"/>
              <a:ext cx="6639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38436" y="3880864"/>
              <a:ext cx="6639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5" descr="C:\Users\mguerra\Pictures\SDFS.png"/>
          <p:cNvPicPr>
            <a:picLocks noChangeAspect="1" noChangeArrowheads="1"/>
          </p:cNvPicPr>
          <p:nvPr/>
        </p:nvPicPr>
        <p:blipFill>
          <a:blip r:embed="rId2" cstate="print">
            <a:lum bright="16000" contrast="40000"/>
          </a:blip>
          <a:stretch>
            <a:fillRect/>
          </a:stretch>
        </p:blipFill>
        <p:spPr bwMode="auto">
          <a:xfrm>
            <a:off x="487154" y="1238019"/>
            <a:ext cx="3304615" cy="5176046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15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81857"/>
            <a:ext cx="7772400" cy="2152241"/>
          </a:xfrm>
          <a:ln>
            <a:solidFill>
              <a:schemeClr val="tx2"/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Resources at a glance</a:t>
            </a:r>
            <a:endParaRPr lang="en-US" sz="720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9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 descr="C:\Users\michelle s. fontelar\Desktop\ian\PPT\box 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155" y="-388353"/>
            <a:ext cx="4762413" cy="47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2987631" y="720311"/>
            <a:ext cx="4080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P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&gt;</a:t>
            </a:r>
          </a:p>
          <a:p>
            <a:r>
              <a:rPr lang="en-P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 post-harvest  Facility              </a:t>
            </a:r>
          </a:p>
          <a:p>
            <a:r>
              <a:rPr lang="en-P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 -Chest freezers</a:t>
            </a:r>
          </a:p>
          <a:p>
            <a:r>
              <a:rPr lang="en-PH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P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-Market stall</a:t>
            </a:r>
          </a:p>
          <a:p>
            <a:r>
              <a:rPr lang="en-PH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P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-Rainfall harvester</a:t>
            </a:r>
          </a:p>
          <a:p>
            <a:endParaRPr lang="en-P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P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&gt;Center for landing and auction</a:t>
            </a:r>
          </a:p>
          <a:p>
            <a:r>
              <a:rPr lang="en-P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&gt;Center for training (value-adding, marketing, etc.)</a:t>
            </a:r>
          </a:p>
          <a:p>
            <a:r>
              <a:rPr lang="en-PH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&gt;Center for stock assessment/protection</a:t>
            </a:r>
            <a:endParaRPr lang="en-PH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3" name="Picture 22" descr="C:\Users\michelle s. fontelar\Desktop\ian\PPT\Untitled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119" y="330708"/>
            <a:ext cx="1158240" cy="81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5048" y="2117343"/>
            <a:ext cx="1225018" cy="598181"/>
          </a:xfrm>
          <a:prstGeom prst="roundRect">
            <a:avLst/>
          </a:prstGeom>
          <a:solidFill>
            <a:schemeClr val="accent6">
              <a:lumMod val="75000"/>
              <a:alpha val="7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169" y="2133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 smtClean="0">
                <a:solidFill>
                  <a:prstClr val="black"/>
                </a:solidFill>
                <a:latin typeface="Century Gothic" pitchFamily="34" charset="0"/>
              </a:rPr>
              <a:t>Municipality F</a:t>
            </a:r>
            <a:endParaRPr lang="en-PH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8" name="Picture 3" descr="C:\Users\michelle s. fontelar\Desktop\ian\PPT\Address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1736344"/>
            <a:ext cx="369333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ichelle s. fontelar\Desktop\ian\PPT\stock-vector-farmer-gardener-fisherman-poultry-lumberjack-hunter-village-job-occupation-sign-pictogram-symbol-8449090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712238" cy="9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128" y="234309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i="1" dirty="0" smtClean="0">
                <a:solidFill>
                  <a:prstClr val="black"/>
                </a:solidFill>
                <a:latin typeface="Century Gothic" pitchFamily="34" charset="0"/>
              </a:rPr>
              <a:t>700</a:t>
            </a:r>
            <a:r>
              <a:rPr lang="en-PH" b="1" i="1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  <a:r>
              <a:rPr lang="en-PH" sz="2000" b="1" i="1" dirty="0">
                <a:solidFill>
                  <a:prstClr val="black"/>
                </a:solidFill>
                <a:latin typeface="Century Gothic" pitchFamily="34" charset="0"/>
              </a:rPr>
              <a:t>7</a:t>
            </a:r>
            <a:r>
              <a:rPr lang="en-PH" sz="2000" b="1" i="1" dirty="0" smtClean="0">
                <a:solidFill>
                  <a:prstClr val="black"/>
                </a:solidFill>
                <a:latin typeface="Century Gothic" pitchFamily="34" charset="0"/>
              </a:rPr>
              <a:t>0</a:t>
            </a:r>
            <a:endParaRPr lang="en-PH" sz="2000" b="1" i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4953000"/>
            <a:ext cx="1371600" cy="609600"/>
          </a:xfrm>
          <a:prstGeom prst="roundRect">
            <a:avLst/>
          </a:prstGeom>
          <a:solidFill>
            <a:srgbClr val="FFFF00">
              <a:alpha val="77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272" y="495249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 smtClean="0">
                <a:solidFill>
                  <a:prstClr val="black"/>
                </a:solidFill>
                <a:latin typeface="Century Gothic" pitchFamily="34" charset="0"/>
              </a:rPr>
              <a:t>Municipality A</a:t>
            </a:r>
            <a:endParaRPr lang="en-PH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3" name="Picture 3" descr="C:\Users\michelle s. fontelar\Desktop\ian\PPT\Address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9715" y="4495800"/>
            <a:ext cx="369333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michelle s. fontelar\Desktop\ian\PPT\stock-vector-farmer-gardener-fisherman-poultry-lumberjack-hunter-village-job-occupation-sign-pictogram-symbol-8449090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8" y="5030571"/>
            <a:ext cx="712238" cy="9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6048" y="519922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i="1" dirty="0" smtClean="0">
                <a:solidFill>
                  <a:prstClr val="black"/>
                </a:solidFill>
                <a:latin typeface="Century Gothic" pitchFamily="34" charset="0"/>
              </a:rPr>
              <a:t>1000</a:t>
            </a:r>
            <a:r>
              <a:rPr lang="en-PH" b="1" i="1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  <a:r>
              <a:rPr lang="en-PH" sz="2000" b="1" i="1" dirty="0" smtClean="0">
                <a:solidFill>
                  <a:prstClr val="black"/>
                </a:solidFill>
                <a:latin typeface="Century Gothic" pitchFamily="34" charset="0"/>
              </a:rPr>
              <a:t>100</a:t>
            </a:r>
            <a:endParaRPr lang="en-PH" sz="2000" b="1" i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72400" y="2495490"/>
            <a:ext cx="1371600" cy="552510"/>
          </a:xfrm>
          <a:prstGeom prst="roundRect">
            <a:avLst/>
          </a:prstGeom>
          <a:solidFill>
            <a:srgbClr val="92D050">
              <a:alpha val="77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25116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 smtClean="0">
                <a:solidFill>
                  <a:prstClr val="black"/>
                </a:solidFill>
                <a:latin typeface="Century Gothic" pitchFamily="34" charset="0"/>
              </a:rPr>
              <a:t>Municipality C</a:t>
            </a:r>
            <a:endParaRPr lang="en-PH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8" name="Picture 3" descr="C:\Users\michelle s. fontelar\Desktop\ian\PPT\Address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0867" y="2076196"/>
            <a:ext cx="369333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michelle s. fontelar\Desktop\ian\PPT\stock-vector-farmer-gardener-fisherman-poultry-lumberjack-hunter-village-job-occupation-sign-pictogram-symbol-8449090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74544"/>
            <a:ext cx="712238" cy="9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924800" y="2667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i="1" dirty="0" smtClean="0">
                <a:solidFill>
                  <a:prstClr val="black"/>
                </a:solidFill>
                <a:latin typeface="Century Gothic" pitchFamily="34" charset="0"/>
              </a:rPr>
              <a:t>1200</a:t>
            </a:r>
            <a:r>
              <a:rPr lang="en-PH" b="1" i="1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  <a:r>
              <a:rPr lang="en-PH" sz="2000" b="1" i="1" dirty="0" smtClean="0">
                <a:solidFill>
                  <a:prstClr val="black"/>
                </a:solidFill>
                <a:latin typeface="Century Gothic" pitchFamily="34" charset="0"/>
              </a:rPr>
              <a:t>120</a:t>
            </a:r>
            <a:endParaRPr lang="en-PH" sz="2000" b="1" i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19800" y="5257800"/>
            <a:ext cx="1371600" cy="59436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4604" y="5293938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 smtClean="0">
                <a:solidFill>
                  <a:prstClr val="black"/>
                </a:solidFill>
                <a:latin typeface="Century Gothic" pitchFamily="34" charset="0"/>
              </a:rPr>
              <a:t>Municipality E</a:t>
            </a:r>
            <a:endParaRPr lang="en-PH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3" name="Picture 3" descr="C:\Users\michelle s. fontelar\Desktop\ian\PPT\Address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7787" y="4876800"/>
            <a:ext cx="369333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ichelle s. fontelar\Desktop\ian\PPT\stock-vector-farmer-gardener-fisherman-poultry-lumberjack-hunter-village-job-occupation-sign-pictogram-symbol-8449090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562" y="5298948"/>
            <a:ext cx="712238" cy="9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233160" y="546760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i="1" dirty="0" smtClean="0">
                <a:solidFill>
                  <a:prstClr val="black"/>
                </a:solidFill>
                <a:latin typeface="Century Gothic" pitchFamily="34" charset="0"/>
              </a:rPr>
              <a:t>1300</a:t>
            </a:r>
            <a:r>
              <a:rPr lang="en-PH" b="1" i="1" dirty="0" smtClean="0">
                <a:solidFill>
                  <a:prstClr val="black"/>
                </a:solidFill>
                <a:latin typeface="Century Gothic" pitchFamily="34" charset="0"/>
              </a:rPr>
              <a:t>/1</a:t>
            </a:r>
            <a:r>
              <a:rPr lang="en-PH" sz="2000" b="1" i="1" dirty="0" smtClean="0">
                <a:solidFill>
                  <a:prstClr val="black"/>
                </a:solidFill>
                <a:latin typeface="Century Gothic" pitchFamily="34" charset="0"/>
              </a:rPr>
              <a:t>30</a:t>
            </a:r>
            <a:endParaRPr lang="en-PH" sz="2000" b="1" i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847766" y="330708"/>
            <a:ext cx="1296234" cy="4572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2400" y="3018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dirty="0" smtClean="0">
                <a:solidFill>
                  <a:prstClr val="black"/>
                </a:solidFill>
                <a:latin typeface="Century Gothic" pitchFamily="34" charset="0"/>
              </a:rPr>
              <a:t>Municipality D</a:t>
            </a:r>
            <a:endParaRPr lang="en-PH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8" name="Picture 3" descr="C:\Users\michelle s. fontelar\Desktop\ian\PPT\Address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0867" y="-57404"/>
            <a:ext cx="369333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michelle s. fontelar\Desktop\ian\PPT\stock-vector-farmer-gardener-fisherman-poultry-lumberjack-hunter-village-job-occupation-sign-pictogram-symbol-8449090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562" y="440944"/>
            <a:ext cx="712238" cy="9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3400" y="457200"/>
            <a:ext cx="88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b="1" i="1" dirty="0" smtClean="0">
                <a:solidFill>
                  <a:prstClr val="black"/>
                </a:solidFill>
                <a:latin typeface="Century Gothic" pitchFamily="34" charset="0"/>
              </a:rPr>
              <a:t>400</a:t>
            </a:r>
            <a:r>
              <a:rPr lang="en-PH" b="1" i="1" dirty="0" smtClean="0">
                <a:solidFill>
                  <a:prstClr val="black"/>
                </a:solidFill>
                <a:latin typeface="Century Gothic" pitchFamily="34" charset="0"/>
              </a:rPr>
              <a:t>/</a:t>
            </a:r>
            <a:r>
              <a:rPr lang="en-PH" sz="2000" b="1" i="1" dirty="0">
                <a:solidFill>
                  <a:prstClr val="black"/>
                </a:solidFill>
                <a:latin typeface="Century Gothic" pitchFamily="34" charset="0"/>
              </a:rPr>
              <a:t>4</a:t>
            </a:r>
            <a:r>
              <a:rPr lang="en-PH" sz="2000" b="1" i="1" dirty="0" smtClean="0">
                <a:solidFill>
                  <a:prstClr val="black"/>
                </a:solidFill>
                <a:latin typeface="Century Gothic" pitchFamily="34" charset="0"/>
              </a:rPr>
              <a:t>0</a:t>
            </a:r>
            <a:endParaRPr lang="en-PH" sz="2000" b="1" i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32" name="Picture 3" descr="C:\Users\michelle s. fontelar\Desktop\ian\PPT\Fish_icon_grey.sv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3020" y="1926098"/>
            <a:ext cx="382489" cy="3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chelle s. fontelar\Desktop\ian\PPT\Mangrove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525" y="1"/>
            <a:ext cx="1346801" cy="10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michelle s. fontelar\Desktop\ian\PPT\Fish_icon_grey.sv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094" y="1815253"/>
            <a:ext cx="472235" cy="4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chelle s. fontelar\Desktop\ian\PPT\Large_Mangrov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32383"/>
            <a:ext cx="611727" cy="6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ichelle s. fontelar\Desktop\ian\PPT\Picture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7569"/>
            <a:ext cx="1311149" cy="11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michelle s. fontelar\Desktop\ian\PPT\Picture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8339" y="-77331"/>
            <a:ext cx="654831" cy="5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ichelle s. fontelar\Desktop\ian\PPT\Untitled-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489" y="2743200"/>
            <a:ext cx="1007298" cy="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michelle s. fontelar\Desktop\ian\PPT\Untitled-1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1869">
            <a:off x="6601435" y="1832049"/>
            <a:ext cx="949536" cy="4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http://sr.photos2.fotosearch.com/bthumb/CSP/CSP650/k6503224.jpg"/>
          <p:cNvPicPr/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100000" l="0" r="90000">
                        <a14:backgroundMark x1="5294" y1="90588" x2="18824" y2="7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092" y="3794925"/>
            <a:ext cx="1087681" cy="12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michelle s. fontelar\Desktop\ian\PPT\stock-vector-sardine-38752789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904" y="1792752"/>
            <a:ext cx="626580" cy="34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michelle s. fontelar\Desktop\ian\PPT\Untitled-1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7159" y="4699024"/>
            <a:ext cx="1758641" cy="12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 descr="C:\Users\michelle s. fontelar\Desktop\ian\PPT\Untitled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355" y="542429"/>
            <a:ext cx="1158240" cy="81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C:\Users\michelle s. fontelar\Desktop\ian\PPT\Untitled-1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8826" y="1362106"/>
            <a:ext cx="1031147" cy="7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michelle s. fontelar\Desktop\ian\PPT\9i4zB4ART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437" y="246462"/>
            <a:ext cx="843563" cy="4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michelle s. fontelar\Desktop\ian\Templates\GFX\BOAT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88537">
            <a:off x="1323245" y="3745379"/>
            <a:ext cx="1334246" cy="7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michelle s. fontelar\Desktop\ian\PPT\fisher_a08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489" y="1357347"/>
            <a:ext cx="482511" cy="5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michelle s. fontelar\Desktop\ian\PPT\normal_ian-symbol-seaweed-farm-1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242" y="2564136"/>
            <a:ext cx="1078485" cy="4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7" descr="C:\Users\michelle s. fontelar\Desktop\ian\PPT\normal_ian-symbol-seaweed-farm-1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552" y="2184123"/>
            <a:ext cx="825802" cy="3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michelle s. fontelar\Desktop\ian\PPT\normal_ian-symbol-oyster-racks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6376">
            <a:off x="3589622" y="4037608"/>
            <a:ext cx="1227059" cy="4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5" descr="C:\Users\michelle s. fontelar\Desktop\ian\PPT\stock-vector-sardine-38752789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9489" y="1472003"/>
            <a:ext cx="623985" cy="3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40" y="2991202"/>
            <a:ext cx="745585" cy="69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6889" y="3352800"/>
            <a:ext cx="576512" cy="53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pic>
        <p:nvPicPr>
          <p:cNvPr id="75" name="Picture 25" descr="C:\Users\michelle s. fontelar\Desktop\ian\Templates\GFX\BOAT.pn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9155" flipH="1">
            <a:off x="7216713" y="3729465"/>
            <a:ext cx="1154711" cy="7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michelle s. fontelar\Desktop\ian\PPT\Mangrove_Valley.pn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766" y="3886200"/>
            <a:ext cx="2655634" cy="9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84595" y="614463"/>
            <a:ext cx="6032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COASTAL MUNICIPALITIES</a:t>
            </a:r>
            <a:endParaRPr lang="en-PH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92707" y="1509861"/>
            <a:ext cx="60320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MFRS DATA</a:t>
            </a:r>
          </a:p>
          <a:p>
            <a:pPr algn="ctr"/>
            <a:r>
              <a:rPr lang="en-P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Target 10% of fisherfolk population</a:t>
            </a:r>
            <a:endParaRPr lang="en-P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68907" y="305811"/>
            <a:ext cx="60320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FISH PRODUCTION INTERVENTIONS</a:t>
            </a:r>
          </a:p>
          <a:p>
            <a:r>
              <a:rPr lang="en-PH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PH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P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&gt;Fish Cages</a:t>
            </a:r>
          </a:p>
          <a:p>
            <a:r>
              <a:rPr lang="en-P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&gt;Seaweed Farms</a:t>
            </a:r>
          </a:p>
          <a:p>
            <a:r>
              <a:rPr lang="en-P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P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&gt;Mussel/Oyster Farms</a:t>
            </a:r>
            <a:endParaRPr lang="en-P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05537" y="654667"/>
            <a:ext cx="37780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Fish Landing Centers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68907" y="1097340"/>
            <a:ext cx="6032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Deployment of</a:t>
            </a:r>
          </a:p>
          <a:p>
            <a:pPr algn="ctr"/>
            <a:r>
              <a:rPr lang="en-PH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Patrol Boats</a:t>
            </a:r>
            <a:endParaRPr lang="en-PH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8399" y="6244390"/>
            <a:ext cx="66115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i="1" dirty="0" smtClean="0">
                <a:ln w="50800"/>
                <a:solidFill>
                  <a:srgbClr val="FF0000"/>
                </a:solidFill>
                <a:latin typeface="Century Gothic" pitchFamily="34" charset="0"/>
              </a:rPr>
              <a:t>T</a:t>
            </a:r>
            <a:r>
              <a:rPr lang="en-US" b="1" i="1" dirty="0" smtClean="0">
                <a:ln w="50800"/>
                <a:solidFill>
                  <a:srgbClr val="2838B2"/>
                </a:solidFill>
                <a:latin typeface="Century Gothic" pitchFamily="34" charset="0"/>
              </a:rPr>
              <a:t>ARGETED </a:t>
            </a:r>
            <a:r>
              <a:rPr lang="en-US" b="1" i="1" dirty="0" smtClean="0">
                <a:ln w="50800"/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b="1" i="1" dirty="0" smtClean="0">
                <a:ln w="50800"/>
                <a:solidFill>
                  <a:srgbClr val="2838B2"/>
                </a:solidFill>
                <a:latin typeface="Century Gothic" pitchFamily="34" charset="0"/>
              </a:rPr>
              <a:t>CTIONS TO </a:t>
            </a:r>
            <a:r>
              <a:rPr lang="en-US" b="1" i="1" dirty="0" smtClean="0">
                <a:ln w="50800"/>
                <a:solidFill>
                  <a:srgbClr val="FF0000"/>
                </a:solidFill>
                <a:latin typeface="Century Gothic" pitchFamily="34" charset="0"/>
              </a:rPr>
              <a:t>R</a:t>
            </a:r>
            <a:r>
              <a:rPr lang="en-US" b="1" i="1" dirty="0" smtClean="0">
                <a:ln w="50800"/>
                <a:solidFill>
                  <a:srgbClr val="2838B2"/>
                </a:solidFill>
                <a:latin typeface="Century Gothic" pitchFamily="34" charset="0"/>
              </a:rPr>
              <a:t>EDUCE POVERTY AND </a:t>
            </a:r>
          </a:p>
          <a:p>
            <a:pPr algn="ctr"/>
            <a:r>
              <a:rPr lang="en-US" b="1" i="1" dirty="0" smtClean="0">
                <a:ln w="50800"/>
                <a:solidFill>
                  <a:srgbClr val="FF0000"/>
                </a:solidFill>
                <a:latin typeface="Century Gothic" pitchFamily="34" charset="0"/>
              </a:rPr>
              <a:t>G</a:t>
            </a:r>
            <a:r>
              <a:rPr lang="en-US" b="1" i="1" dirty="0" smtClean="0">
                <a:ln w="50800"/>
                <a:solidFill>
                  <a:srgbClr val="2838B2"/>
                </a:solidFill>
                <a:latin typeface="Century Gothic" pitchFamily="34" charset="0"/>
              </a:rPr>
              <a:t>ENERATE </a:t>
            </a:r>
            <a:r>
              <a:rPr lang="en-US" b="1" i="1" dirty="0" smtClean="0">
                <a:ln w="50800"/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b="1" i="1" dirty="0" smtClean="0">
                <a:ln w="50800"/>
                <a:solidFill>
                  <a:srgbClr val="2838B2"/>
                </a:solidFill>
                <a:latin typeface="Century Gothic" pitchFamily="34" charset="0"/>
              </a:rPr>
              <a:t>CONOMIC </a:t>
            </a:r>
            <a:r>
              <a:rPr lang="en-US" b="1" i="1" dirty="0" smtClean="0">
                <a:ln w="50800"/>
                <a:solidFill>
                  <a:srgbClr val="FF0000"/>
                </a:solidFill>
                <a:latin typeface="Century Gothic" pitchFamily="34" charset="0"/>
              </a:rPr>
              <a:t>T</a:t>
            </a:r>
            <a:r>
              <a:rPr lang="en-US" b="1" i="1" dirty="0" smtClean="0">
                <a:ln w="50800"/>
                <a:solidFill>
                  <a:srgbClr val="2838B2"/>
                </a:solidFill>
                <a:latin typeface="Century Gothic" pitchFamily="34" charset="0"/>
              </a:rPr>
              <a:t>RANSFORMATION</a:t>
            </a:r>
            <a:endParaRPr lang="en-US" b="1" i="1" dirty="0">
              <a:ln w="50800"/>
              <a:solidFill>
                <a:srgbClr val="2838B2"/>
              </a:solidFill>
              <a:latin typeface="Century Gothic" pitchFamily="34" charset="0"/>
            </a:endParaRPr>
          </a:p>
        </p:txBody>
      </p:sp>
      <p:pic>
        <p:nvPicPr>
          <p:cNvPr id="2081" name="Picture 33" descr="C:\Users\michelle s. fontelar\Downloads\target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5" y="5667659"/>
            <a:ext cx="2700574" cy="1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8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/>
      <p:bldP spid="2048" grpId="1"/>
      <p:bldP spid="6" grpId="0" animBg="1"/>
      <p:bldP spid="7" grpId="0"/>
      <p:bldP spid="10" grpId="0"/>
      <p:bldP spid="11" grpId="0" animBg="1"/>
      <p:bldP spid="12" grpId="0"/>
      <p:bldP spid="15" grpId="0"/>
      <p:bldP spid="16" grpId="0" animBg="1"/>
      <p:bldP spid="17" grpId="0"/>
      <p:bldP spid="20" grpId="0"/>
      <p:bldP spid="21" grpId="0" animBg="1"/>
      <p:bldP spid="22" grpId="0"/>
      <p:bldP spid="25" grpId="0"/>
      <p:bldP spid="26" grpId="0" animBg="1"/>
      <p:bldP spid="27" grpId="0"/>
      <p:bldP spid="30" grpId="0"/>
      <p:bldP spid="36" grpId="0"/>
      <p:bldP spid="36" grpId="1"/>
      <p:bldP spid="87" grpId="0"/>
      <p:bldP spid="87" grpId="1"/>
      <p:bldP spid="89" grpId="0"/>
      <p:bldP spid="89" grpId="1" build="allAtOnce"/>
      <p:bldP spid="38" grpId="0"/>
      <p:bldP spid="38" grpId="1"/>
      <p:bldP spid="95" grpId="0"/>
      <p:bldP spid="9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517" y="3379873"/>
            <a:ext cx="6449892" cy="2169501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dirty="0" smtClean="0">
                <a:ln w="50800"/>
                <a:solidFill>
                  <a:schemeClr val="tx1"/>
                </a:solidFill>
                <a:effectLst/>
                <a:latin typeface="Century Gothic" pitchFamily="34" charset="0"/>
              </a:rPr>
              <a:t>MAJOR INTERVENTIONS PER MAJOR FINAL OUTPUT</a:t>
            </a:r>
            <a:endParaRPr lang="en-US" sz="4400" dirty="0">
              <a:ln w="50800"/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Hexagon 3" descr="C:\Official Photos\2012 photos\Region 12-2012\Pic 14.JPG"/>
          <p:cNvSpPr/>
          <p:nvPr/>
        </p:nvSpPr>
        <p:spPr>
          <a:xfrm>
            <a:off x="141894" y="1545751"/>
            <a:ext cx="1371090" cy="1244937"/>
          </a:xfrm>
          <a:prstGeom prst="hexagon">
            <a:avLst/>
          </a:prstGeom>
          <a:blipFill>
            <a:blip r:embed="rId3" cstate="print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Hexagon 5" descr="C:\Official Photos\2013 photos\Value Chain-La Union and Dagupan\IMG-20131009-02059.jpg"/>
          <p:cNvSpPr/>
          <p:nvPr/>
        </p:nvSpPr>
        <p:spPr>
          <a:xfrm>
            <a:off x="1282962" y="902256"/>
            <a:ext cx="1411146" cy="1178370"/>
          </a:xfrm>
          <a:prstGeom prst="hexagon">
            <a:avLst/>
          </a:prstGeom>
          <a:blipFill>
            <a:blip r:embed="rId4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/>
            </a:blip>
            <a:srcRect/>
            <a:stretch>
              <a:fillRect t="-18000" b="-18000"/>
            </a:stretch>
          </a:blipFill>
          <a:ln w="190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" name="Picture 2" descr="C:\Official Photos\2014 photos\Livelihood Pics-IPRG\Payao-NMFDC (1)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l="14583"/>
          <a:stretch>
            <a:fillRect/>
          </a:stretch>
        </p:blipFill>
        <p:spPr bwMode="auto">
          <a:xfrm>
            <a:off x="141894" y="190631"/>
            <a:ext cx="1371090" cy="1260524"/>
          </a:xfrm>
          <a:prstGeom prst="hexagon">
            <a:avLst/>
          </a:prstGeom>
          <a:blipFill>
            <a:blip r:embed="rId6" cstate="print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3" descr="ahon1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316135" y="2201503"/>
            <a:ext cx="1377973" cy="1178370"/>
          </a:xfrm>
          <a:prstGeom prst="hexagon">
            <a:avLst/>
          </a:prstGeom>
          <a:blipFill>
            <a:blip r:embed="rId8" cstate="print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9" name="Picture 12" descr="C:\Official Photos\2014 photos\Livelihood Pics-IPRG\seaweeds-IPRG (8)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l="25925" t="8333" r="25926"/>
          <a:stretch>
            <a:fillRect/>
          </a:stretch>
        </p:blipFill>
        <p:spPr bwMode="auto">
          <a:xfrm>
            <a:off x="173426" y="2885284"/>
            <a:ext cx="1371091" cy="1222949"/>
          </a:xfrm>
          <a:prstGeom prst="hexagon">
            <a:avLst/>
          </a:prstGeom>
          <a:blipFill>
            <a:blip r:embed="rId10" cstate="print">
              <a:duotone>
                <a:prstClr val="black"/>
                <a:srgbClr val="0070C0">
                  <a:tint val="45000"/>
                  <a:satMod val="400000"/>
                </a:srgbClr>
              </a:duotone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2241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595"/>
            <a:ext cx="9144000" cy="835573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i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entury Gothic" pitchFamily="34" charset="0"/>
              </a:rPr>
              <a:t>MFO</a:t>
            </a:r>
            <a:r>
              <a:rPr lang="en-US" sz="4000" i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entury Gothic" pitchFamily="34" charset="0"/>
              </a:rPr>
              <a:t> </a:t>
            </a:r>
            <a:r>
              <a:rPr lang="en-US" sz="6000" i="1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entury Gothic" pitchFamily="34" charset="0"/>
              </a:rPr>
              <a:t>1</a:t>
            </a:r>
            <a:r>
              <a:rPr lang="en-US" sz="4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entury Gothic" pitchFamily="34" charset="0"/>
              </a:rPr>
              <a:t>: </a:t>
            </a:r>
            <a:r>
              <a:rPr lang="en-US" sz="4000" dirty="0" smtClean="0">
                <a:ln w="50800"/>
                <a:solidFill>
                  <a:srgbClr val="FBEC7D"/>
                </a:solidFill>
                <a:effectLst/>
                <a:latin typeface="Century Gothic" pitchFamily="34" charset="0"/>
              </a:rPr>
              <a:t>Fisheries Policy Services</a:t>
            </a:r>
            <a:endParaRPr lang="en-US" sz="4000" dirty="0">
              <a:ln w="50800"/>
              <a:solidFill>
                <a:srgbClr val="FBEC7D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21" y="1164316"/>
            <a:ext cx="8745097" cy="3034279"/>
          </a:xfrm>
        </p:spPr>
        <p:txBody>
          <a:bodyPr>
            <a:normAutofit/>
          </a:bodyPr>
          <a:lstStyle/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Formulation of the IRR of RA 10654 (Amending RA 8550)</a:t>
            </a: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Continuous consultation with concerned stakeholders</a:t>
            </a: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Hosting of International &amp; Local Workshops/Meetings and Conferences</a:t>
            </a:r>
          </a:p>
        </p:txBody>
      </p:sp>
      <p:pic>
        <p:nvPicPr>
          <p:cNvPr id="47106" name="Picture 2" descr="C:\Official Photos\2013 photos\Regional Photos 2013\Region 1\farmc\DSC02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684" y="4380614"/>
            <a:ext cx="317913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7" name="Picture 16" descr="F:\BFAR\pictures\FLE conference dipolog 042513\DSC_24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491" y="4455045"/>
            <a:ext cx="3145280" cy="2161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28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2" y="945934"/>
            <a:ext cx="6454499" cy="5628285"/>
          </a:xfrm>
        </p:spPr>
        <p:txBody>
          <a:bodyPr>
            <a:noAutofit/>
          </a:bodyPr>
          <a:lstStyle/>
          <a:p>
            <a:pPr marL="403225" lvl="0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Utilization of mangrove replanted areas to intensify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polyculture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crabs, grouper and other high-value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 of the Fisheries Scholarship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pPr marL="403225" lvl="0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Promotion of Fish and fishery products in International Markets </a:t>
            </a: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Intensified Research and development programs</a:t>
            </a: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Strengthen Training capability of RFOs and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PFOs</a:t>
            </a: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Provision of support to LGUs to complete the Boat and Gear Registration</a:t>
            </a:r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4595"/>
            <a:ext cx="9144000" cy="835573"/>
          </a:xfrm>
          <a:prstGeom prst="rect">
            <a:avLst/>
          </a:prstGeom>
          <a:solidFill>
            <a:schemeClr val="tx1"/>
          </a:solidFill>
        </p:spPr>
        <p:txBody>
          <a:bodyPr vert="horz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MFO</a:t>
            </a:r>
            <a:r>
              <a:rPr kumimoji="0" lang="en-US" sz="4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6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: </a:t>
            </a:r>
            <a:r>
              <a:rPr kumimoji="0" lang="en-US" sz="3600" b="1" i="0" u="none" strike="noStrike" kern="1200" cap="none" spc="0" normalizeH="0" baseline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Technical</a:t>
            </a:r>
            <a:r>
              <a:rPr kumimoji="0" lang="en-US" sz="3600" b="1" i="0" u="none" strike="noStrike" kern="1200" cap="none" spc="0" normalizeH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Advisory </a:t>
            </a:r>
            <a:r>
              <a:rPr kumimoji="0" lang="en-US" sz="3600" b="1" i="0" u="none" strike="noStrike" kern="1200" cap="none" spc="0" normalizeH="0" baseline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Services</a:t>
            </a:r>
            <a:endParaRPr kumimoji="0" lang="en-US" sz="3600" b="1" i="0" u="none" strike="noStrike" kern="1200" cap="none" spc="0" normalizeH="0" baseline="0" noProof="0" dirty="0">
              <a:ln w="50800"/>
              <a:solidFill>
                <a:srgbClr val="FBEC7D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4" descr="D:\Mudcrab harvested from Aqausilvi-fish farms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314694" y="2822030"/>
            <a:ext cx="2612887" cy="1959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/>
        </p:spPr>
      </p:pic>
      <p:pic>
        <p:nvPicPr>
          <p:cNvPr id="6" name="Picture 5" descr="mangrove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173" y="961701"/>
            <a:ext cx="2495343" cy="1797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5057" name="Picture 1" descr="C:\Official Photos\2013 photos\Regional Photos 2013\Region 12\fs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3149" y="4844759"/>
            <a:ext cx="2715963" cy="191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11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2" y="1541933"/>
            <a:ext cx="8229600" cy="4322936"/>
          </a:xfrm>
        </p:spPr>
        <p:txBody>
          <a:bodyPr>
            <a:normAutofit/>
          </a:bodyPr>
          <a:lstStyle/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Provision of quality fingerlings and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broodstock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fishing gears and paraphernalia to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fisherfolk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Continued implementation of the Seaweed Development Program </a:t>
            </a: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Intensified promotion of improved culture technologies to boost shellfish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1119" y="5027730"/>
            <a:ext cx="8759990" cy="1676532"/>
            <a:chOff x="342899" y="4572001"/>
            <a:chExt cx="8672514" cy="2132261"/>
          </a:xfrm>
        </p:grpSpPr>
        <p:grpSp>
          <p:nvGrpSpPr>
            <p:cNvPr id="12" name="Group 11"/>
            <p:cNvGrpSpPr/>
            <p:nvPr/>
          </p:nvGrpSpPr>
          <p:grpSpPr>
            <a:xfrm>
              <a:off x="342899" y="4572001"/>
              <a:ext cx="7001757" cy="2132261"/>
              <a:chOff x="342899" y="4572001"/>
              <a:chExt cx="7001757" cy="2132261"/>
            </a:xfrm>
          </p:grpSpPr>
          <p:pic>
            <p:nvPicPr>
              <p:cNvPr id="6" name="Picture 27" descr="D:\Documents and Settings\pmed\My Documents\iec\My Pictures\2010\ropeframed_harvest_narvacan\DSC00980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133" r="12027"/>
              <a:stretch>
                <a:fillRect/>
              </a:stretch>
            </p:blipFill>
            <p:spPr bwMode="auto">
              <a:xfrm rot="5400000">
                <a:off x="5442909" y="4802516"/>
                <a:ext cx="2116687" cy="1686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mpd="dbl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7" descr="DSC0815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0345"/>
              <a:stretch>
                <a:fillRect/>
              </a:stretch>
            </p:blipFill>
            <p:spPr bwMode="auto">
              <a:xfrm rot="5400000">
                <a:off x="194606" y="4720295"/>
                <a:ext cx="2116686" cy="1820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9" descr="C:\backup\c\Official Photos\Pictures 2008\Penaeus Vannamei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165" t="11290" r="7281" b="-323"/>
              <a:stretch>
                <a:fillRect/>
              </a:stretch>
            </p:blipFill>
            <p:spPr bwMode="auto">
              <a:xfrm rot="10800000">
                <a:off x="4005598" y="4572001"/>
                <a:ext cx="1652252" cy="2116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C:\Danda's Folder\MPM-RAD\Navotas &amp; Divisoria\DSC03234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071030" y="4687971"/>
                <a:ext cx="2085538" cy="1915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0" descr="C:\Users\mguerra\Pictures\imag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44656" y="4572001"/>
              <a:ext cx="1670757" cy="2116688"/>
            </a:xfrm>
            <a:prstGeom prst="rect">
              <a:avLst/>
            </a:prstGeom>
            <a:noFill/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0" y="78831"/>
            <a:ext cx="9144000" cy="1347954"/>
          </a:xfrm>
          <a:prstGeom prst="rect">
            <a:avLst/>
          </a:prstGeom>
          <a:solidFill>
            <a:schemeClr val="tx1"/>
          </a:solidFill>
        </p:spPr>
        <p:txBody>
          <a:bodyPr vert="horz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MFO</a:t>
            </a:r>
            <a:r>
              <a:rPr kumimoji="0" lang="en-US" sz="4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6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3</a:t>
            </a:r>
            <a:r>
              <a:rPr kumimoji="0" lang="en-US" sz="40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: </a:t>
            </a:r>
            <a:r>
              <a:rPr kumimoji="0" lang="en-US" sz="3600" b="1" i="0" u="none" strike="noStrike" kern="1200" cap="none" spc="0" normalizeH="0" baseline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Supply Services for Fishery </a:t>
            </a:r>
            <a:r>
              <a:rPr lang="en-US" sz="3600" b="1" dirty="0" smtClean="0">
                <a:ln w="50800"/>
                <a:solidFill>
                  <a:srgbClr val="FBEC7D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                   </a:t>
            </a:r>
            <a:r>
              <a:rPr kumimoji="0" lang="en-US" sz="3600" b="1" i="0" u="none" strike="noStrike" kern="1200" cap="none" spc="0" normalizeH="0" baseline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Productivity</a:t>
            </a:r>
            <a:endParaRPr kumimoji="0" lang="en-US" sz="3600" b="1" i="0" u="none" strike="noStrike" kern="1200" cap="none" spc="0" normalizeH="0" baseline="0" noProof="0" dirty="0">
              <a:ln w="50800"/>
              <a:solidFill>
                <a:srgbClr val="FBEC7D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4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guerra\Pictures\cfl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798" y="1616327"/>
            <a:ext cx="2915223" cy="23186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4952" y="1726689"/>
            <a:ext cx="4840013" cy="4844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lnSpc>
                <a:spcPct val="90000"/>
              </a:lnSpc>
              <a:spcBef>
                <a:spcPts val="250"/>
              </a:spcBef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P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Establishment of 271 Community Fish Landing Centers which will serve as fish landing and auction hub, and training center</a:t>
            </a:r>
          </a:p>
          <a:p>
            <a:pPr marL="403225" indent="-403225">
              <a:lnSpc>
                <a:spcPct val="90000"/>
              </a:lnSpc>
              <a:spcBef>
                <a:spcPts val="250"/>
              </a:spcBef>
              <a:buClr>
                <a:srgbClr val="FFC000"/>
              </a:buClr>
              <a:buSzPct val="90000"/>
            </a:pPr>
            <a:endParaRPr lang="en-PH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indent="-403225">
              <a:lnSpc>
                <a:spcPct val="90000"/>
              </a:lnSpc>
              <a:spcBef>
                <a:spcPts val="250"/>
              </a:spcBef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Promotion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community-based farming systems that maximize primary productivity in minor lakes and reservoirs through the Inland Fisheries Enhancement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8831"/>
            <a:ext cx="9144000" cy="1347954"/>
          </a:xfrm>
          <a:prstGeom prst="rect">
            <a:avLst/>
          </a:prstGeom>
          <a:solidFill>
            <a:schemeClr val="tx1"/>
          </a:solidFill>
        </p:spPr>
        <p:txBody>
          <a:bodyPr vert="horz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MFO</a:t>
            </a:r>
            <a:r>
              <a:rPr kumimoji="0" lang="en-US" sz="4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6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4</a:t>
            </a:r>
            <a:r>
              <a:rPr kumimoji="0" lang="en-US" sz="40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Supply of Infrastructure Facilities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50800"/>
                <a:solidFill>
                  <a:srgbClr val="FBEC7D"/>
                </a:solidFill>
                <a:latin typeface="Century Gothic" pitchFamily="34" charset="0"/>
                <a:ea typeface="+mj-ea"/>
                <a:cs typeface="+mj-cs"/>
              </a:rPr>
              <a:t>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Equipment for the Fishery Industry</a:t>
            </a:r>
            <a:endParaRPr kumimoji="0" lang="en-US" sz="2800" b="1" i="0" u="none" strike="noStrike" kern="1200" cap="none" spc="0" normalizeH="0" baseline="0" noProof="0" dirty="0">
              <a:ln w="50800"/>
              <a:solidFill>
                <a:srgbClr val="FBEC7D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0" name="Picture 2" descr="C:\Official Photos\2014 photos\Livelihood Pics-IPRG\Aquasilvi-fish far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798" y="4089708"/>
            <a:ext cx="3467016" cy="260026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34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519"/>
            <a:ext cx="8229600" cy="3429000"/>
          </a:xfrm>
        </p:spPr>
        <p:txBody>
          <a:bodyPr>
            <a:normAutofit/>
          </a:bodyPr>
          <a:lstStyle/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Intensified resource protection and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403225" lvl="0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Establishment of inter-relational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information systems: VMS, FLEMIS,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FishR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BoatR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3225" indent="-403225">
              <a:buClr>
                <a:srgbClr val="FFC000"/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Strengthened visibility and capability of regulatory, inspection and law enforcement to carry out regional and international commitments  </a:t>
            </a:r>
          </a:p>
          <a:p>
            <a:pPr lvl="0"/>
            <a:endParaRPr lang="en-US" sz="2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283" y="4712375"/>
            <a:ext cx="2985615" cy="195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7" name="Picture 7" descr="E:\IUUF\2015\pcitures for ppt\1530330_418734908277532_368586904882848725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5487" y="4679577"/>
            <a:ext cx="2948152" cy="1966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8" name="Picture 4" descr="https://fbcdn-sphotos-g-a.akamaihd.net/hphotos-ak-xpf1/v/t1.0-9/10984980_10204784275078261_478719182608302910_n.jpg?oh=e0c72ad2a4bd49d9d64f6c6e1b835dfd&amp;oe=55951193&amp;__gda__=1431308716_245307639d5fd44456ebf4217065e9d1"/>
          <p:cNvPicPr>
            <a:picLocks noChangeAspect="1" noChangeArrowheads="1"/>
          </p:cNvPicPr>
          <p:nvPr/>
        </p:nvPicPr>
        <p:blipFill>
          <a:blip r:embed="rId5" cstate="email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83" y="4712375"/>
            <a:ext cx="2799891" cy="195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8831"/>
            <a:ext cx="9144000" cy="1347954"/>
          </a:xfrm>
          <a:prstGeom prst="rect">
            <a:avLst/>
          </a:prstGeom>
          <a:solidFill>
            <a:schemeClr val="tx1"/>
          </a:solidFill>
        </p:spPr>
        <p:txBody>
          <a:bodyPr vert="horz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MFO</a:t>
            </a:r>
            <a:r>
              <a:rPr kumimoji="0" lang="en-US" sz="4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6000" b="1" i="1" u="none" strike="noStrike" kern="1200" cap="none" spc="0" normalizeH="0" baseline="0" noProof="0" dirty="0" smtClean="0">
                <a:ln w="50800"/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5</a:t>
            </a:r>
            <a:r>
              <a:rPr kumimoji="0" lang="en-US" sz="40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Fisheries</a:t>
            </a:r>
            <a:r>
              <a:rPr kumimoji="0" lang="en-US" sz="2800" b="1" i="0" u="none" strike="noStrike" kern="1200" cap="none" spc="0" normalizeH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and Aquatic Resources</a:t>
            </a:r>
            <a:endParaRPr kumimoji="0" lang="en-US" sz="2800" b="1" i="0" u="none" strike="noStrike" kern="1200" cap="none" spc="0" normalizeH="0" baseline="0" noProof="0" dirty="0" smtClean="0">
              <a:ln w="50800"/>
              <a:solidFill>
                <a:srgbClr val="FBEC7D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50800"/>
                <a:solidFill>
                  <a:srgbClr val="FBEC7D"/>
                </a:solidFill>
                <a:latin typeface="Century Gothic" pitchFamily="34" charset="0"/>
                <a:ea typeface="+mj-ea"/>
                <a:cs typeface="+mj-cs"/>
              </a:rPr>
              <a:t>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 w="50800"/>
                <a:solidFill>
                  <a:srgbClr val="FBEC7D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Regulation Services</a:t>
            </a:r>
            <a:endParaRPr kumimoji="0" lang="en-US" sz="2800" b="1" i="0" u="none" strike="noStrike" kern="1200" cap="none" spc="0" normalizeH="0" baseline="0" noProof="0" dirty="0">
              <a:ln w="50800"/>
              <a:solidFill>
                <a:srgbClr val="FBEC7D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7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xagon 18" descr="C:\Official Photos\2012 photos\Region 12-2012\Pic 14.JPG"/>
          <p:cNvSpPr/>
          <p:nvPr/>
        </p:nvSpPr>
        <p:spPr>
          <a:xfrm>
            <a:off x="63064" y="2553238"/>
            <a:ext cx="1954924" cy="1775053"/>
          </a:xfrm>
          <a:prstGeom prst="hexagon">
            <a:avLst/>
          </a:prstGeom>
          <a:blipFill>
            <a:blip r:embed="rId3" cstate="print">
              <a:lum contrast="16000"/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Hexagon 19" descr="C:\Official Photos\2013 photos\Value Chain-La Union and Dagupan\IMG-20131009-02059.jpg"/>
          <p:cNvSpPr/>
          <p:nvPr/>
        </p:nvSpPr>
        <p:spPr>
          <a:xfrm>
            <a:off x="1677098" y="3488223"/>
            <a:ext cx="2012036" cy="1680140"/>
          </a:xfrm>
          <a:prstGeom prst="hexagon">
            <a:avLst/>
          </a:prstGeom>
          <a:blipFill>
            <a:blip r:embed="rId4" cstate="print">
              <a:extLst/>
            </a:blip>
            <a:srcRect/>
            <a:stretch>
              <a:fillRect t="-18000" b="-18000"/>
            </a:stretch>
          </a:blipFill>
          <a:ln w="190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3" name="Picture 2" descr="C:\Official Photos\2014 photos\Livelihood Pics-IPRG\Payao-NMFDC (1).jpg"/>
          <p:cNvPicPr>
            <a:picLocks noChangeAspect="1" noChangeArrowheads="1"/>
          </p:cNvPicPr>
          <p:nvPr/>
        </p:nvPicPr>
        <p:blipFill>
          <a:blip r:embed="rId5" cstate="print">
            <a:lum contrast="16000"/>
          </a:blip>
          <a:srcRect l="14583"/>
          <a:stretch>
            <a:fillRect/>
          </a:stretch>
        </p:blipFill>
        <p:spPr bwMode="auto">
          <a:xfrm>
            <a:off x="78830" y="4422887"/>
            <a:ext cx="1954924" cy="1797277"/>
          </a:xfrm>
          <a:prstGeom prst="hexagon">
            <a:avLst/>
          </a:prstGeom>
          <a:blipFill>
            <a:blip r:embed="rId6" cstate="print">
              <a:lum contrast="16000"/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35" name="Picture 3" descr="ahon1.jpg"/>
          <p:cNvPicPr>
            <a:picLocks noChangeAspect="1"/>
          </p:cNvPicPr>
          <p:nvPr/>
        </p:nvPicPr>
        <p:blipFill>
          <a:blip r:embed="rId7" cstate="print">
            <a:lum contrast="16000"/>
          </a:blip>
          <a:srcRect/>
          <a:stretch>
            <a:fillRect/>
          </a:stretch>
        </p:blipFill>
        <p:spPr bwMode="auto">
          <a:xfrm>
            <a:off x="1677099" y="1681456"/>
            <a:ext cx="1964738" cy="1680140"/>
          </a:xfrm>
          <a:prstGeom prst="hexagon">
            <a:avLst/>
          </a:prstGeom>
          <a:blipFill>
            <a:blip r:embed="rId8" cstate="print">
              <a:lum contrast="16000"/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36" name="Picture 12" descr="C:\Official Photos\2014 photos\Livelihood Pics-IPRG\seaweeds-IPRG (8).JPG"/>
          <p:cNvPicPr>
            <a:picLocks noChangeAspect="1" noChangeArrowheads="1"/>
          </p:cNvPicPr>
          <p:nvPr/>
        </p:nvPicPr>
        <p:blipFill>
          <a:blip r:embed="rId9" cstate="print">
            <a:lum contrast="16000"/>
          </a:blip>
          <a:srcRect l="25925" t="8333" r="25926"/>
          <a:stretch>
            <a:fillRect/>
          </a:stretch>
        </p:blipFill>
        <p:spPr bwMode="auto">
          <a:xfrm>
            <a:off x="63064" y="716559"/>
            <a:ext cx="1954924" cy="1743701"/>
          </a:xfrm>
          <a:prstGeom prst="hexagon">
            <a:avLst/>
          </a:prstGeom>
          <a:blipFill>
            <a:blip r:embed="rId10" cstate="print">
              <a:lum contrast="16000"/>
            </a:blip>
            <a:srcRect/>
            <a:stretch>
              <a:fillRect t="-4000" b="-4000"/>
            </a:stretch>
          </a:blipFill>
          <a:ln w="19050"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22" r="8322" b="50000"/>
          <a:stretch>
            <a:fillRect/>
          </a:stretch>
        </p:blipFill>
        <p:spPr bwMode="auto">
          <a:xfrm>
            <a:off x="3641837" y="2553238"/>
            <a:ext cx="4934604" cy="177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6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17520" y="2819400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PH" sz="3600" dirty="0">
                <a:latin typeface="Arial Black"/>
                <a:ea typeface="Adobe Fan Heiti Std B" charset="0"/>
                <a:cs typeface="Arial Black"/>
              </a:rPr>
              <a:t>7x</a:t>
            </a:r>
            <a:r>
              <a:rPr lang="en-PH" sz="2000" dirty="0">
                <a:latin typeface="Arial Black"/>
                <a:ea typeface="Adobe Fan Heiti Std B" charset="0"/>
                <a:cs typeface="Arial Black"/>
              </a:rPr>
              <a:t> BIGGER THAN THE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05520" y="3945632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PH" sz="1400" b="1" i="1" dirty="0">
                <a:latin typeface="Adobe Fan Heiti Std B" charset="0"/>
                <a:ea typeface="Adobe Fan Heiti Std B" charset="0"/>
                <a:cs typeface="Adobe Fan Heiti Std B" charset="0"/>
              </a:rPr>
              <a:t>*Land Area: 29, 817, 000 has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34960" y="1944469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PH" sz="3600" dirty="0">
                <a:latin typeface="Arial Black"/>
                <a:ea typeface="Adobe Fan Heiti Std B" charset="0"/>
                <a:cs typeface="Arial Black"/>
              </a:rPr>
              <a:t>220 million has.</a:t>
            </a: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60560" y="3463925"/>
            <a:ext cx="393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PH" sz="2400" dirty="0">
                <a:solidFill>
                  <a:srgbClr val="000000"/>
                </a:solidFill>
                <a:latin typeface="Arial Black"/>
                <a:ea typeface="Adobe Fan Heiti Std B" charset="0"/>
                <a:cs typeface="Arial Black"/>
              </a:rPr>
              <a:t>TOTAL LAND AREA*</a:t>
            </a:r>
            <a:endParaRPr lang="en-PH" sz="1600" dirty="0">
              <a:latin typeface="Arial Black"/>
              <a:cs typeface="Arial Black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376080" y="1482507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PH" sz="2400" b="1" u="sng" dirty="0">
                <a:solidFill>
                  <a:srgbClr val="000000"/>
                </a:solidFill>
                <a:latin typeface="Adobe Fan Heiti Std B" charset="0"/>
                <a:ea typeface="Adobe Fan Heiti Std B" charset="0"/>
                <a:cs typeface="Adobe Fan Heiti Std B" charset="0"/>
              </a:rPr>
              <a:t>Philippine Waters </a:t>
            </a:r>
          </a:p>
        </p:txBody>
      </p:sp>
      <p:pic>
        <p:nvPicPr>
          <p:cNvPr id="17415" name="Picture 13" descr="territorial water extent_goog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7" r="31667"/>
          <a:stretch>
            <a:fillRect/>
          </a:stretch>
        </p:blipFill>
        <p:spPr bwMode="auto">
          <a:xfrm>
            <a:off x="4233360" y="0"/>
            <a:ext cx="4916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55"/>
          <a:stretch>
            <a:fillRect/>
          </a:stretch>
        </p:blipFill>
        <p:spPr bwMode="auto">
          <a:xfrm>
            <a:off x="1661417" y="5097938"/>
            <a:ext cx="22367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950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397744" y="498393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MARINE RESOURCES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29314" y="1447800"/>
            <a:ext cx="9176154" cy="5410200"/>
            <a:chOff x="-684054" y="1447800"/>
            <a:chExt cx="10056654" cy="5410200"/>
          </a:xfrm>
        </p:grpSpPr>
        <p:pic>
          <p:nvPicPr>
            <p:cNvPr id="1843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113" t="86513" b="4904"/>
            <a:stretch>
              <a:fillRect/>
            </a:stretch>
          </p:blipFill>
          <p:spPr bwMode="auto">
            <a:xfrm>
              <a:off x="3174" y="1447800"/>
              <a:ext cx="91408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4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300" b="13200"/>
            <a:stretch>
              <a:fillRect/>
            </a:stretch>
          </p:blipFill>
          <p:spPr bwMode="auto">
            <a:xfrm>
              <a:off x="6349" y="4495800"/>
              <a:ext cx="914082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74"/>
            <p:cNvSpPr>
              <a:spLocks noChangeArrowheads="1"/>
            </p:cNvSpPr>
            <p:nvPr/>
          </p:nvSpPr>
          <p:spPr bwMode="auto">
            <a:xfrm>
              <a:off x="-684054" y="1558925"/>
              <a:ext cx="5027454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Century Gothic" charset="0"/>
                </a:rPr>
                <a:t>Shelf area (Depth 200m)</a:t>
              </a:r>
              <a:r>
                <a:rPr lang="en-US" b="1" dirty="0">
                  <a:latin typeface="Calibri" charset="0"/>
                </a:rPr>
                <a:t> </a:t>
              </a:r>
            </a:p>
            <a:p>
              <a:pPr algn="ctr"/>
              <a:r>
                <a:rPr lang="en-US" sz="2800" b="1" dirty="0">
                  <a:latin typeface="Calibri" charset="0"/>
                </a:rPr>
                <a:t>18,460,000 ha.</a:t>
              </a:r>
            </a:p>
            <a:p>
              <a:pPr algn="ctr"/>
              <a:endParaRPr lang="en-US" b="1" dirty="0">
                <a:latin typeface="Calibri" charset="0"/>
              </a:endParaRPr>
            </a:p>
          </p:txBody>
        </p:sp>
        <p:pic>
          <p:nvPicPr>
            <p:cNvPr id="18437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7752" b="31943"/>
            <a:stretch>
              <a:fillRect/>
            </a:stretch>
          </p:blipFill>
          <p:spPr bwMode="auto">
            <a:xfrm>
              <a:off x="3174" y="2589213"/>
              <a:ext cx="9140825" cy="183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Rectangle 3"/>
            <p:cNvSpPr>
              <a:spLocks noChangeArrowheads="1"/>
            </p:cNvSpPr>
            <p:nvPr/>
          </p:nvSpPr>
          <p:spPr bwMode="auto">
            <a:xfrm>
              <a:off x="3659250" y="2549525"/>
              <a:ext cx="4754499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Century Gothic" charset="0"/>
                </a:rPr>
                <a:t>Coral Reef Area 2,700,000 ha.</a:t>
              </a:r>
              <a:r>
                <a:rPr lang="en-US" sz="2000" b="1">
                  <a:solidFill>
                    <a:schemeClr val="bg1"/>
                  </a:solidFill>
                  <a:latin typeface="Century Gothic" charset="0"/>
                </a:rPr>
                <a:t/>
              </a:r>
              <a:br>
                <a:rPr lang="en-US" sz="2000" b="1">
                  <a:solidFill>
                    <a:schemeClr val="bg1"/>
                  </a:solidFill>
                  <a:latin typeface="Century Gothic" charset="0"/>
                </a:rPr>
              </a:br>
              <a:endParaRPr lang="en-US" sz="2000" b="1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154" name="Rectangle 3"/>
            <p:cNvSpPr>
              <a:spLocks noChangeArrowheads="1"/>
            </p:cNvSpPr>
            <p:nvPr/>
          </p:nvSpPr>
          <p:spPr bwMode="auto">
            <a:xfrm>
              <a:off x="4268786" y="4800600"/>
              <a:ext cx="45704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latin typeface="Century Gothic" charset="0"/>
                </a:rPr>
                <a:t>Coastline (Length)</a:t>
              </a:r>
              <a:r>
                <a:rPr lang="en-US" sz="2400" b="1">
                  <a:solidFill>
                    <a:srgbClr val="FFCC00"/>
                  </a:solidFill>
                  <a:latin typeface="Century Gothic" charset="0"/>
                </a:rPr>
                <a:t>	     </a:t>
              </a:r>
            </a:p>
            <a:p>
              <a:pPr algn="ctr"/>
              <a:r>
                <a:rPr lang="en-US" sz="2400" b="1">
                  <a:latin typeface="Century Gothic" charset="0"/>
                </a:rPr>
                <a:t>    36,289 km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644963" y="2835275"/>
              <a:ext cx="4754499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entury Gothic" charset="0"/>
                </a:rPr>
                <a:t>8.81 % of the world</a:t>
              </a:r>
              <a:r>
                <a:rPr lang="ja-JP" altLang="en-US" b="1">
                  <a:solidFill>
                    <a:schemeClr val="bg1"/>
                  </a:solidFill>
                  <a:latin typeface="Century Gothic" charset="0"/>
                </a:rPr>
                <a:t>’</a:t>
              </a:r>
              <a:r>
                <a:rPr lang="en-US" altLang="ja-JP" b="1">
                  <a:solidFill>
                    <a:schemeClr val="bg1"/>
                  </a:solidFill>
                  <a:latin typeface="Century Gothic" charset="0"/>
                </a:rPr>
                <a:t>s coral reef next to Indonesia and Australia*</a:t>
              </a:r>
              <a:r>
                <a:rPr lang="en-US" altLang="ja-JP" sz="1600" b="1">
                  <a:solidFill>
                    <a:schemeClr val="bg1"/>
                  </a:solidFill>
                  <a:latin typeface="Century Gothic" charset="0"/>
                </a:rPr>
                <a:t/>
              </a:r>
              <a:br>
                <a:rPr lang="en-US" altLang="ja-JP" sz="1600" b="1">
                  <a:solidFill>
                    <a:schemeClr val="bg1"/>
                  </a:solidFill>
                  <a:latin typeface="Century Gothic" charset="0"/>
                </a:rPr>
              </a:br>
              <a:endParaRPr lang="en-US" sz="1600" b="1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18441" name="Rectangle 3"/>
            <p:cNvSpPr>
              <a:spLocks noChangeArrowheads="1"/>
            </p:cNvSpPr>
            <p:nvPr/>
          </p:nvSpPr>
          <p:spPr bwMode="auto">
            <a:xfrm>
              <a:off x="6635750" y="6519863"/>
              <a:ext cx="27368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i="1">
                  <a:latin typeface="Century Gothic" charset="0"/>
                </a:rPr>
                <a:t>Source: *UNEP, 2001</a:t>
              </a:r>
              <a:endParaRPr lang="en-US" sz="1400" i="1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356398" y="5802313"/>
              <a:ext cx="578760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Canada; Indonesia; Greenland; Russia; Philippines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4301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cti map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700"/>
            <a:ext cx="91567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304800" y="6059269"/>
            <a:ext cx="4212286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The Coral Triangle</a:t>
            </a:r>
          </a:p>
        </p:txBody>
      </p:sp>
    </p:spTree>
    <p:extLst>
      <p:ext uri="{BB962C8B-B14F-4D97-AF65-F5344CB8AC3E}">
        <p14:creationId xmlns:p14="http://schemas.microsoft.com/office/powerpoint/2010/main" xmlns="" val="217777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48" t="42766" r="15916" b="19466"/>
          <a:stretch>
            <a:fillRect/>
          </a:stretch>
        </p:blipFill>
        <p:spPr bwMode="auto">
          <a:xfrm>
            <a:off x="993775" y="3657600"/>
            <a:ext cx="54673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15"/>
          <p:cNvSpPr>
            <a:spLocks noChangeArrowheads="1"/>
          </p:cNvSpPr>
          <p:nvPr/>
        </p:nvSpPr>
        <p:spPr bwMode="auto">
          <a:xfrm rot="5400000">
            <a:off x="3762375" y="31718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200" b="1">
                <a:solidFill>
                  <a:srgbClr val="FFC000"/>
                </a:solidFill>
                <a:latin typeface="Century Gothic" charset="0"/>
              </a:rPr>
              <a:t>RESOURCES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762000" y="-76200"/>
            <a:ext cx="601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Century Gothic" charset="0"/>
              </a:rPr>
              <a:t>…INLAND</a:t>
            </a:r>
            <a:endParaRPr lang="en-PH" sz="9600" dirty="0">
              <a:solidFill>
                <a:srgbClr val="FFC000"/>
              </a:solidFill>
              <a:latin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715000"/>
            <a:ext cx="54102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dobe Fan Heiti Std B" pitchFamily="34" charset="-128"/>
                <a:ea typeface="Adobe Fan Heiti Std B" pitchFamily="34" charset="-128"/>
                <a:cs typeface="+mn-cs"/>
              </a:rPr>
              <a:t>other inland resources 250,000 ha</a:t>
            </a:r>
          </a:p>
        </p:txBody>
      </p:sp>
      <p:pic>
        <p:nvPicPr>
          <p:cNvPr id="21509" name="Picture 1" descr="C:\Users\Windows7\Documents\Crisel\2013\Travels\Palawan-Fisherfolk\2013-05-15\DSC015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77" r="15475" b="21481"/>
          <a:stretch>
            <a:fillRect/>
          </a:stretch>
        </p:blipFill>
        <p:spPr bwMode="auto">
          <a:xfrm>
            <a:off x="990600" y="1371600"/>
            <a:ext cx="54689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90600" y="1676400"/>
            <a:ext cx="5467350" cy="533400"/>
          </a:xfrm>
          <a:prstGeom prst="rect">
            <a:avLst/>
          </a:prstGeom>
          <a:solidFill>
            <a:srgbClr val="02C61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1" name="Pentagon 6"/>
          <p:cNvSpPr>
            <a:spLocks noChangeArrowheads="1"/>
          </p:cNvSpPr>
          <p:nvPr/>
        </p:nvSpPr>
        <p:spPr bwMode="auto">
          <a:xfrm>
            <a:off x="1066800" y="1724025"/>
            <a:ext cx="5410200" cy="461963"/>
          </a:xfrm>
          <a:prstGeom prst="homePlate">
            <a:avLst>
              <a:gd name="adj" fmla="val 499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dobe Fan Heiti Std B" charset="0"/>
                <a:ea typeface="Adobe Fan Heiti Std B" charset="0"/>
                <a:cs typeface="Adobe Fan Heiti Std B" charset="0"/>
              </a:rPr>
              <a:t>*Fishponds: 253,854 ha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9650" y="4067175"/>
            <a:ext cx="5467350" cy="533400"/>
          </a:xfrm>
          <a:prstGeom prst="rect">
            <a:avLst/>
          </a:prstGeom>
          <a:solidFill>
            <a:srgbClr val="02C61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3" name="Rectangle 1"/>
          <p:cNvSpPr>
            <a:spLocks noChangeArrowheads="1"/>
          </p:cNvSpPr>
          <p:nvPr/>
        </p:nvSpPr>
        <p:spPr bwMode="auto">
          <a:xfrm>
            <a:off x="990600" y="41148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dobe Fan Heiti Std B" charset="0"/>
                <a:ea typeface="Adobe Fan Heiti Std B" charset="0"/>
                <a:cs typeface="Adobe Fan Heiti Std B" charset="0"/>
              </a:rPr>
              <a:t>*Swamplands: </a:t>
            </a:r>
            <a:r>
              <a:rPr lang="en-US" sz="2400">
                <a:solidFill>
                  <a:schemeClr val="bg1"/>
                </a:solidFill>
                <a:latin typeface="Adobe Fan Heiti Std B" charset="0"/>
                <a:ea typeface="Adobe Fan Heiti Std B" charset="0"/>
                <a:cs typeface="Adobe Fan Heiti Std B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dobe Fan Heiti Std B" charset="0"/>
                <a:ea typeface="Adobe Fan Heiti Std B" charset="0"/>
                <a:cs typeface="Adobe Fan Heiti Std B" charset="0"/>
              </a:rPr>
              <a:t>246,063 ha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6453188"/>
            <a:ext cx="29718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Source: Philippine Fisheries Profile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*include  freshwater and </a:t>
            </a:r>
            <a:r>
              <a:rPr lang="en-US" sz="1050" i="1" dirty="0" err="1">
                <a:latin typeface="+mn-lt"/>
                <a:ea typeface="+mn-ea"/>
                <a:cs typeface="+mn-cs"/>
              </a:rPr>
              <a:t>brackishwater</a:t>
            </a:r>
            <a:endParaRPr lang="en-US" sz="1050" i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41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304800" y="588803"/>
            <a:ext cx="655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 dirty="0">
                <a:latin typeface="Adobe Garamond Pro Bold" charset="0"/>
              </a:rPr>
              <a:t>PERFORMANCE</a:t>
            </a:r>
          </a:p>
        </p:txBody>
      </p:sp>
      <p:sp>
        <p:nvSpPr>
          <p:cNvPr id="23555" name="Rectangle 23"/>
          <p:cNvSpPr>
            <a:spLocks noChangeArrowheads="1"/>
          </p:cNvSpPr>
          <p:nvPr/>
        </p:nvSpPr>
        <p:spPr bwMode="auto">
          <a:xfrm>
            <a:off x="411162" y="164405"/>
            <a:ext cx="601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latin typeface="Adobe Garamond Pro Bold" charset="0"/>
              </a:rPr>
              <a:t> WORLD FISHERIES</a:t>
            </a:r>
            <a:endParaRPr lang="en-PH" sz="4000" dirty="0">
              <a:latin typeface="Adobe Garamond Pro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5701" y="1296650"/>
            <a:ext cx="9086147" cy="5560043"/>
            <a:chOff x="-352425" y="1296650"/>
            <a:chExt cx="9652720" cy="5560043"/>
          </a:xfrm>
        </p:grpSpPr>
        <p:sp>
          <p:nvSpPr>
            <p:cNvPr id="34" name="Rectangle 33"/>
            <p:cNvSpPr/>
            <p:nvPr/>
          </p:nvSpPr>
          <p:spPr>
            <a:xfrm>
              <a:off x="0" y="3124200"/>
              <a:ext cx="9144000" cy="1905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1447800"/>
              <a:ext cx="9144000" cy="1600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1250932" y="4262735"/>
              <a:ext cx="30432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PH" sz="2000" b="1" dirty="0">
                  <a:solidFill>
                    <a:srgbClr val="00B0F0"/>
                  </a:solidFill>
                  <a:latin typeface="AGAvantGardeCyr" charset="0"/>
                </a:rPr>
                <a:t>PRODUCTION</a:t>
              </a:r>
            </a:p>
          </p:txBody>
        </p:sp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-218117" y="3175285"/>
              <a:ext cx="263842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PH" sz="8800" b="1" dirty="0" smtClean="0">
                  <a:solidFill>
                    <a:schemeClr val="tx2">
                      <a:lumMod val="75000"/>
                    </a:schemeClr>
                  </a:solidFill>
                  <a:latin typeface="AGAvantGardeCyr" charset="0"/>
                </a:rPr>
                <a:t>11</a:t>
              </a:r>
              <a:r>
                <a:rPr lang="en-PH" sz="8800" b="1" baseline="30000" dirty="0" smtClean="0">
                  <a:solidFill>
                    <a:srgbClr val="1F497D"/>
                  </a:solidFill>
                  <a:latin typeface="AGAvantGardeCyr" charset="0"/>
                </a:rPr>
                <a:t>th</a:t>
              </a:r>
              <a:r>
                <a:rPr lang="en-PH" sz="8800" b="1" dirty="0" smtClean="0">
                  <a:solidFill>
                    <a:srgbClr val="1F497D"/>
                  </a:solidFill>
                  <a:latin typeface="AGAvantGardeCyr" charset="0"/>
                </a:rPr>
                <a:t> </a:t>
              </a:r>
              <a:r>
                <a:rPr lang="en-PH" sz="7200" b="1" dirty="0" smtClean="0">
                  <a:solidFill>
                    <a:srgbClr val="1F497D"/>
                  </a:solidFill>
                  <a:latin typeface="AGAvantGardeCyr" charset="0"/>
                </a:rPr>
                <a:t> </a:t>
              </a:r>
              <a:r>
                <a:rPr lang="en-PH" sz="8800" dirty="0" smtClean="0">
                  <a:solidFill>
                    <a:srgbClr val="1F497D"/>
                  </a:solidFill>
                  <a:latin typeface="Impact" charset="0"/>
                </a:rPr>
                <a:t>  </a:t>
              </a:r>
              <a:r>
                <a:rPr lang="en-PH" sz="8800" dirty="0" smtClean="0">
                  <a:solidFill>
                    <a:srgbClr val="953735"/>
                  </a:solidFill>
                  <a:latin typeface="Impact" charset="0"/>
                </a:rPr>
                <a:t> </a:t>
              </a:r>
              <a:endParaRPr lang="en-PH" sz="8800" dirty="0">
                <a:solidFill>
                  <a:srgbClr val="953735"/>
                </a:solidFill>
                <a:latin typeface="Impact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249221" y="4021934"/>
              <a:ext cx="3273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PH" sz="2000" b="1" dirty="0" smtClean="0">
                  <a:solidFill>
                    <a:schemeClr val="tx2"/>
                  </a:solidFill>
                  <a:latin typeface="AGAvantGardeCyr" charset="0"/>
                </a:rPr>
                <a:t>Farmed Food-fish</a:t>
              </a:r>
              <a:endParaRPr lang="en-PH" sz="2000" b="1" dirty="0">
                <a:solidFill>
                  <a:schemeClr val="tx2"/>
                </a:solidFill>
                <a:latin typeface="AGAvantGardeCyr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223461" y="3166183"/>
              <a:ext cx="4895850" cy="164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defRPr/>
              </a:pPr>
              <a:r>
                <a:rPr lang="en-PH" sz="1600" b="1" dirty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	Produced a total of </a:t>
              </a:r>
              <a:r>
                <a:rPr lang="en-PH" sz="1600" b="1" dirty="0" smtClean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0.791 </a:t>
              </a:r>
              <a:r>
                <a:rPr lang="en-PH" sz="1600" b="1" dirty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million metric tons of </a:t>
              </a:r>
              <a:r>
                <a:rPr lang="en-PH" sz="1600" b="1" dirty="0" smtClean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finfishes, </a:t>
              </a:r>
              <a:r>
                <a:rPr lang="en-PH" sz="1600" b="1" dirty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crustaceans, and mollusks which constitutes 1.24%  share to the total global production of </a:t>
              </a:r>
              <a:r>
                <a:rPr lang="en-PH" sz="1600" b="1" dirty="0" smtClean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66.63 </a:t>
              </a:r>
              <a:r>
                <a:rPr lang="en-PH" sz="1600" b="1" dirty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million metric tons </a:t>
              </a:r>
              <a:r>
                <a:rPr lang="en-PH" sz="1050" i="1" dirty="0" smtClean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(2012  </a:t>
              </a:r>
              <a:r>
                <a:rPr lang="en-PH" sz="1050" i="1" dirty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data , SOFIA, </a:t>
              </a:r>
              <a:r>
                <a:rPr lang="en-PH" sz="1050" i="1" dirty="0" smtClean="0">
                  <a:solidFill>
                    <a:srgbClr val="1F497D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2014)</a:t>
              </a:r>
              <a:endParaRPr lang="en-PH" sz="1050" b="1" dirty="0">
                <a:solidFill>
                  <a:srgbClr val="1F497D"/>
                </a:solidFill>
                <a:latin typeface="Adobe Fan Heiti Std B" charset="0"/>
                <a:ea typeface="Adobe Fan Heiti Std B" charset="0"/>
                <a:cs typeface="Adobe Fan Heiti Std B" charset="0"/>
              </a:endParaRPr>
            </a:p>
            <a:p>
              <a:pPr marL="342900" indent="-342900">
                <a:defRPr/>
              </a:pPr>
              <a:endParaRPr lang="en-PH" sz="1050" i="1" dirty="0">
                <a:solidFill>
                  <a:srgbClr val="1F497D"/>
                </a:solidFill>
                <a:latin typeface="Adobe Fan Heiti Std B" charset="0"/>
                <a:ea typeface="Adobe Fan Heiti Std B" charset="0"/>
                <a:cs typeface="Adobe Fan Heiti Std B" charset="0"/>
              </a:endParaRPr>
            </a:p>
            <a:p>
              <a:pPr marL="342900" indent="-342900">
                <a:defRPr/>
              </a:pPr>
              <a:endParaRPr lang="en-PH" sz="1400" i="1" dirty="0">
                <a:solidFill>
                  <a:srgbClr val="1F497D"/>
                </a:solidFill>
                <a:latin typeface="Adobe Fan Heiti Std B" charset="0"/>
                <a:ea typeface="Adobe Fan Heiti Std B" charset="0"/>
                <a:cs typeface="Adobe Fan Heiti Std B" charset="0"/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962400" y="1296650"/>
              <a:ext cx="4572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: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151292" y="4508300"/>
              <a:ext cx="51490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i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China; India; Vietnam; Indonesia; Bangladesh</a:t>
              </a:r>
            </a:p>
            <a:p>
              <a:pPr eaLnBrk="1" hangingPunct="1"/>
              <a:r>
                <a:rPr lang="en-US" sz="1400" b="1" i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Norway; Thailand; Chile; Egypt</a:t>
              </a:r>
              <a:r>
                <a:rPr lang="en-US" sz="1400" b="1" i="1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; Myanmar; Philippines</a:t>
              </a: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4153520" y="1436781"/>
              <a:ext cx="47244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defRPr/>
              </a:pPr>
              <a:r>
                <a:rPr lang="en-PH" sz="1600" b="1" dirty="0">
                  <a:latin typeface="Adobe Fan Heiti Std B" charset="0"/>
                  <a:ea typeface="Adobe Fan Heiti Std B" charset="0"/>
                  <a:cs typeface="Adobe Fan Heiti Std B" charset="0"/>
                </a:rPr>
                <a:t>	</a:t>
              </a:r>
              <a:r>
                <a:rPr lang="en-PH" sz="1600" b="1" dirty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Produced a total of </a:t>
              </a:r>
              <a:r>
                <a:rPr lang="en-PH" sz="16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1.75 </a:t>
              </a:r>
              <a:r>
                <a:rPr lang="en-PH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million metric tons of aquatic</a:t>
              </a:r>
              <a:r>
                <a:rPr lang="en-PH" sz="1600" b="1" dirty="0">
                  <a:solidFill>
                    <a:srgbClr val="FF0000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 </a:t>
              </a:r>
              <a:r>
                <a:rPr lang="en-PH" sz="1600" b="1" dirty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plants (including seaweeds) </a:t>
              </a:r>
              <a:r>
                <a:rPr lang="en-PH" sz="1600" b="1" dirty="0" smtClean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or </a:t>
              </a:r>
              <a:r>
                <a:rPr lang="en-PH" sz="16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7.36% </a:t>
              </a:r>
              <a:r>
                <a:rPr lang="en-PH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of the  total world production </a:t>
              </a:r>
              <a:r>
                <a:rPr lang="en-PH" sz="1600" b="1" dirty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of </a:t>
              </a:r>
              <a:r>
                <a:rPr lang="en-PH" sz="1600" b="1" dirty="0" smtClean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23.8 </a:t>
              </a:r>
              <a:r>
                <a:rPr lang="en-PH" sz="1600" b="1" dirty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million metric tons </a:t>
              </a:r>
              <a:r>
                <a:rPr lang="en-PH" sz="1400" i="1" dirty="0" smtClean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(</a:t>
              </a:r>
              <a:r>
                <a:rPr lang="en-PH" sz="1050" i="1" dirty="0" smtClean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2012 data; SOFIA</a:t>
              </a:r>
              <a:r>
                <a:rPr lang="en-PH" sz="1050" i="1" dirty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, </a:t>
              </a:r>
              <a:r>
                <a:rPr lang="en-PH" sz="1050" i="1" dirty="0" smtClean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2014</a:t>
              </a:r>
              <a:r>
                <a:rPr lang="en-PH" sz="1400" i="1" dirty="0" smtClean="0">
                  <a:solidFill>
                    <a:schemeClr val="accent5">
                      <a:lumMod val="75000"/>
                    </a:schemeClr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)</a:t>
              </a:r>
              <a:endParaRPr lang="en-PH" sz="1400" i="1" dirty="0">
                <a:solidFill>
                  <a:schemeClr val="accent5">
                    <a:lumMod val="75000"/>
                  </a:schemeClr>
                </a:solidFill>
                <a:latin typeface="Adobe Fan Heiti Std B" charset="0"/>
                <a:ea typeface="Adobe Fan Heiti Std B" charset="0"/>
                <a:cs typeface="Adobe Fan Heiti Std B" charset="0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914400" y="2362200"/>
              <a:ext cx="30432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PH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GAvantGardeCyr" charset="0"/>
                </a:rPr>
                <a:t>PRODUCTION</a:t>
              </a: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-352425" y="1325562"/>
              <a:ext cx="263842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PH" sz="8800" b="1" dirty="0">
                  <a:solidFill>
                    <a:srgbClr val="00B0F0"/>
                  </a:solidFill>
                  <a:latin typeface="AGAvantGardeCyr" charset="0"/>
                </a:rPr>
                <a:t>3</a:t>
              </a:r>
              <a:r>
                <a:rPr lang="en-PH" sz="8800" b="1" baseline="30000" dirty="0">
                  <a:solidFill>
                    <a:srgbClr val="00B0F0"/>
                  </a:solidFill>
                  <a:latin typeface="AGAvantGardeCyr" charset="0"/>
                </a:rPr>
                <a:t>rd</a:t>
              </a:r>
              <a:r>
                <a:rPr lang="en-PH" sz="7200" b="1" dirty="0">
                  <a:solidFill>
                    <a:srgbClr val="00B0F0"/>
                  </a:solidFill>
                  <a:latin typeface="AGAvantGardeCyr" charset="0"/>
                </a:rPr>
                <a:t> </a:t>
              </a:r>
              <a:r>
                <a:rPr lang="en-PH" sz="8800" dirty="0">
                  <a:solidFill>
                    <a:srgbClr val="00B0F0"/>
                  </a:solidFill>
                  <a:latin typeface="Impact" charset="0"/>
                </a:rPr>
                <a:t>   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914400" y="2133600"/>
              <a:ext cx="480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PH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GAvantGardeCyr" charset="0"/>
                </a:rPr>
                <a:t>AQUATIC PLANTS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161370" y="3276600"/>
              <a:ext cx="9310447" cy="3580093"/>
              <a:chOff x="-166447" y="1033408"/>
              <a:chExt cx="9310447" cy="358009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3013301"/>
                <a:ext cx="9144000" cy="1600200"/>
              </a:xfrm>
              <a:prstGeom prst="rect">
                <a:avLst/>
              </a:prstGeom>
              <a:solidFill>
                <a:srgbClr val="DDD9C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/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auto">
              <a:xfrm>
                <a:off x="1412981" y="3700408"/>
                <a:ext cx="279558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PH" sz="2000" b="1" dirty="0">
                    <a:solidFill>
                      <a:srgbClr val="0070C0"/>
                    </a:solidFill>
                    <a:latin typeface="AGAvantGardeCyr" charset="0"/>
                  </a:rPr>
                  <a:t>PRODUCTION</a:t>
                </a:r>
              </a:p>
            </p:txBody>
          </p:sp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-166447" y="2709808"/>
                <a:ext cx="2638426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PH" sz="8800" b="1" dirty="0" smtClean="0">
                    <a:solidFill>
                      <a:schemeClr val="tx2">
                        <a:lumMod val="75000"/>
                      </a:schemeClr>
                    </a:solidFill>
                    <a:latin typeface="AGAvantGardeCyr" charset="0"/>
                  </a:rPr>
                  <a:t>12</a:t>
                </a:r>
                <a:r>
                  <a:rPr lang="en-PH" sz="8800" b="1" baseline="30000" dirty="0" smtClean="0">
                    <a:solidFill>
                      <a:schemeClr val="tx2">
                        <a:lumMod val="75000"/>
                      </a:schemeClr>
                    </a:solidFill>
                    <a:latin typeface="AGAvantGardeCyr" charset="0"/>
                  </a:rPr>
                  <a:t>th</a:t>
                </a:r>
                <a:r>
                  <a:rPr lang="en-PH" sz="8800" dirty="0" smtClean="0">
                    <a:solidFill>
                      <a:srgbClr val="953735"/>
                    </a:solidFill>
                    <a:latin typeface="Impact" charset="0"/>
                  </a:rPr>
                  <a:t>   </a:t>
                </a:r>
                <a:endParaRPr lang="en-PH" sz="8800" dirty="0">
                  <a:solidFill>
                    <a:srgbClr val="953735"/>
                  </a:solidFill>
                  <a:latin typeface="Impact" charset="0"/>
                </a:endParaRPr>
              </a:p>
            </p:txBody>
          </p:sp>
          <p:sp>
            <p:nvSpPr>
              <p:cNvPr id="22" name="Rectangle 26"/>
              <p:cNvSpPr>
                <a:spLocks noChangeArrowheads="1"/>
              </p:cNvSpPr>
              <p:nvPr/>
            </p:nvSpPr>
            <p:spPr bwMode="auto">
              <a:xfrm>
                <a:off x="1404437" y="3471808"/>
                <a:ext cx="49260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PH" sz="2000" b="1" spc="-150" dirty="0" smtClean="0">
                    <a:solidFill>
                      <a:srgbClr val="0070C0"/>
                    </a:solidFill>
                    <a:latin typeface="AGAvantGardeCyr" charset="0"/>
                  </a:rPr>
                  <a:t>Marine Capture Fisheries</a:t>
                </a:r>
                <a:endParaRPr lang="en-PH" sz="2000" b="1" spc="-150" dirty="0">
                  <a:solidFill>
                    <a:srgbClr val="0070C0"/>
                  </a:solidFill>
                  <a:latin typeface="AGAvantGardeCyr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191000" y="3031550"/>
                <a:ext cx="4953000" cy="1292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defRPr/>
                </a:pPr>
                <a:r>
                  <a:rPr lang="en-PH" sz="1600" b="1" dirty="0">
                    <a:latin typeface="Adobe Fan Heiti Std B" charset="0"/>
                    <a:ea typeface="Adobe Fan Heiti Std B" charset="0"/>
                    <a:cs typeface="Adobe Fan Heiti Std B" charset="0"/>
                  </a:rPr>
                  <a:t>	</a:t>
                </a:r>
                <a:r>
                  <a:rPr lang="en-PH" sz="1600" b="1" dirty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Produced a total of</a:t>
                </a:r>
                <a:r>
                  <a:rPr lang="en-PH" sz="1600" b="1" dirty="0">
                    <a:latin typeface="Adobe Fan Heiti Std B" charset="0"/>
                    <a:ea typeface="Adobe Fan Heiti Std B" charset="0"/>
                    <a:cs typeface="Adobe Fan Heiti Std B" charset="0"/>
                  </a:rPr>
                  <a:t> </a:t>
                </a:r>
                <a:r>
                  <a:rPr lang="en-PH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2.13 </a:t>
                </a:r>
                <a:r>
                  <a:rPr lang="en-PH" sz="1600" b="1" dirty="0">
                    <a:solidFill>
                      <a:schemeClr val="tx2">
                        <a:lumMod val="50000"/>
                      </a:schemeClr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million metric </a:t>
                </a:r>
                <a:r>
                  <a:rPr lang="en-PH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tons </a:t>
                </a:r>
                <a:r>
                  <a:rPr lang="en-PH" sz="1600" b="1" dirty="0" smtClean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from  marine capture fisheries or </a:t>
                </a:r>
                <a:r>
                  <a:rPr lang="en-PH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2.67% </a:t>
                </a:r>
                <a:r>
                  <a:rPr lang="en-PH" sz="1600" b="1" dirty="0">
                    <a:solidFill>
                      <a:schemeClr val="tx2">
                        <a:lumMod val="50000"/>
                      </a:schemeClr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of the total world </a:t>
                </a:r>
                <a:r>
                  <a:rPr lang="en-PH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marine capture production </a:t>
                </a:r>
                <a:r>
                  <a:rPr lang="en-PH" sz="1600" b="1" dirty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of </a:t>
                </a:r>
                <a:r>
                  <a:rPr lang="en-PH" sz="1600" b="1" dirty="0" smtClean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79.71 </a:t>
                </a:r>
                <a:r>
                  <a:rPr lang="en-PH" sz="1600" b="1" dirty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million metric tons </a:t>
                </a:r>
                <a:r>
                  <a:rPr lang="en-PH" sz="1050" i="1" dirty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(</a:t>
                </a:r>
                <a:r>
                  <a:rPr lang="en-PH" sz="1050" i="1" dirty="0" smtClean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2012  </a:t>
                </a:r>
                <a:r>
                  <a:rPr lang="en-PH" sz="1050" i="1" dirty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data , SOFIA, </a:t>
                </a:r>
                <a:r>
                  <a:rPr lang="en-PH" sz="1050" i="1" dirty="0" smtClean="0">
                    <a:solidFill>
                      <a:srgbClr val="0070C0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2014)</a:t>
                </a:r>
                <a:endParaRPr lang="en-PH" sz="1050" i="1" dirty="0">
                  <a:solidFill>
                    <a:srgbClr val="0070C0"/>
                  </a:solidFill>
                  <a:latin typeface="Adobe Fan Heiti Std B" charset="0"/>
                  <a:ea typeface="Adobe Fan Heiti Std B" charset="0"/>
                  <a:cs typeface="Adobe Fan Heiti Std B" charset="0"/>
                </a:endParaRPr>
              </a:p>
              <a:p>
                <a:pPr marL="342900" indent="-342900">
                  <a:defRPr/>
                </a:pPr>
                <a:endParaRPr lang="en-PH" sz="1400" i="1" dirty="0">
                  <a:latin typeface="Adobe Fan Heiti Std B" charset="0"/>
                  <a:ea typeface="Adobe Fan Heiti Std B" charset="0"/>
                  <a:cs typeface="Adobe Fan Heiti Std B" charset="0"/>
                </a:endParaRPr>
              </a:p>
            </p:txBody>
          </p:sp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3957323" y="1033408"/>
                <a:ext cx="4572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800" dirty="0">
                    <a:solidFill>
                      <a:srgbClr val="DCE6F2"/>
                    </a:solidFill>
                    <a:latin typeface="Adobe Fan Heiti Std B" charset="0"/>
                    <a:ea typeface="Adobe Fan Heiti Std B" charset="0"/>
                    <a:cs typeface="Adobe Fan Heiti Std B" charset="0"/>
                  </a:rPr>
                  <a:t>:</a:t>
                </a:r>
              </a:p>
            </p:txBody>
          </p:sp>
        </p:grpSp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5335240" y="2633061"/>
              <a:ext cx="3470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China; Indonesia; Philippines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962400" y="5030787"/>
              <a:ext cx="45720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800" dirty="0">
                  <a:solidFill>
                    <a:srgbClr val="DCE6F2"/>
                  </a:solidFill>
                  <a:latin typeface="Adobe Fan Heiti Std B" charset="0"/>
                  <a:ea typeface="Adobe Fan Heiti Std B" charset="0"/>
                  <a:cs typeface="Adobe Fan Heiti Std B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2880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5591" y="2315148"/>
            <a:ext cx="8149558" cy="28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65000"/>
            </a:pPr>
            <a:r>
              <a:rPr lang="en-US" sz="4400" b="1" dirty="0">
                <a:latin typeface="Arial"/>
                <a:ea typeface="Adobe Fan Heiti Std B" charset="0"/>
                <a:cs typeface="Arial"/>
              </a:rPr>
              <a:t>Fisheries contribution to: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65000"/>
            </a:pPr>
            <a:r>
              <a:rPr lang="en-US" sz="3600" b="1" dirty="0">
                <a:solidFill>
                  <a:schemeClr val="tx2"/>
                </a:solidFill>
                <a:latin typeface="Arial"/>
                <a:ea typeface="Adobe Fan Heiti Std B" charset="0"/>
                <a:cs typeface="Arial"/>
              </a:rPr>
              <a:t>1. Total GDP</a:t>
            </a:r>
          </a:p>
          <a:p>
            <a:pPr marL="1035050" lvl="2" indent="-571500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  <a:buFont typeface="Wingdings" charset="2"/>
              <a:buChar char="v"/>
            </a:pPr>
            <a:r>
              <a:rPr lang="en-US" sz="40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Current Prices		= </a:t>
            </a:r>
            <a:r>
              <a:rPr lang="en-US" sz="44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1.6%</a:t>
            </a:r>
            <a:endParaRPr lang="en-US" sz="4000" dirty="0">
              <a:solidFill>
                <a:srgbClr val="1F497D"/>
              </a:solidFill>
              <a:latin typeface="Arial"/>
              <a:ea typeface="Adobe Fan Heiti Std B" charset="0"/>
              <a:cs typeface="Arial"/>
            </a:endParaRPr>
          </a:p>
          <a:p>
            <a:pPr marL="1035050" lvl="2" indent="-571500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  <a:buFont typeface="Wingdings" charset="2"/>
              <a:buChar char="v"/>
            </a:pPr>
            <a:r>
              <a:rPr lang="en-US" sz="40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Constant Prices	= </a:t>
            </a:r>
            <a:r>
              <a:rPr lang="en-US" sz="4400" dirty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1.8%</a:t>
            </a:r>
            <a:r>
              <a:rPr lang="en-US" sz="4000" dirty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6069" y="5885779"/>
            <a:ext cx="150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Source: BAS</a:t>
            </a:r>
            <a:endParaRPr lang="en-US" sz="2000" b="1" i="1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10639" y="864878"/>
            <a:ext cx="855034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500" b="1" dirty="0" smtClean="0">
                <a:latin typeface="Adobe Garamond Pro Bold" charset="0"/>
              </a:rPr>
              <a:t>NATIONAL ECONOMY -2014</a:t>
            </a:r>
            <a:endParaRPr lang="en-US" sz="3500" b="1" dirty="0">
              <a:latin typeface="Adobe Garamond Pro Bold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11162" y="342750"/>
            <a:ext cx="6019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500" dirty="0" smtClean="0">
                <a:latin typeface="Adobe Garamond Pro Bold" charset="0"/>
              </a:rPr>
              <a:t>Contribution to the </a:t>
            </a:r>
            <a:endParaRPr lang="en-PH" sz="3500" dirty="0">
              <a:latin typeface="Adobe Garamon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83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057400"/>
            <a:ext cx="8134070" cy="337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63600" indent="-727075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65000"/>
            </a:pPr>
            <a:r>
              <a:rPr lang="en-US" sz="4000" b="1" dirty="0">
                <a:solidFill>
                  <a:schemeClr val="tx2"/>
                </a:solidFill>
                <a:latin typeface="Arial"/>
                <a:ea typeface="Adobe Fan Heiti Std B" charset="0"/>
                <a:cs typeface="Arial"/>
              </a:rPr>
              <a:t>2. GVA in Agriculture</a:t>
            </a:r>
            <a:r>
              <a:rPr lang="en-US" sz="4000" b="1" dirty="0" smtClean="0">
                <a:solidFill>
                  <a:schemeClr val="tx2"/>
                </a:solidFill>
                <a:latin typeface="Arial"/>
                <a:ea typeface="Adobe Fan Heiti Std B" charset="0"/>
                <a:cs typeface="Arial"/>
              </a:rPr>
              <a:t>, Fishery </a:t>
            </a:r>
            <a:r>
              <a:rPr lang="en-US" sz="4000" b="1" dirty="0">
                <a:solidFill>
                  <a:schemeClr val="tx2"/>
                </a:solidFill>
                <a:latin typeface="Arial"/>
                <a:ea typeface="Adobe Fan Heiti Std B" charset="0"/>
                <a:cs typeface="Arial"/>
              </a:rPr>
              <a:t>and Forestry</a:t>
            </a:r>
          </a:p>
          <a:p>
            <a:pPr marL="1035050" lvl="2" indent="-571500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  <a:buFont typeface="Wingdings" charset="2"/>
              <a:buChar char="v"/>
            </a:pPr>
            <a:r>
              <a:rPr lang="en-US" sz="40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Current Prices	= </a:t>
            </a:r>
            <a:r>
              <a:rPr lang="en-US" sz="44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13.8 </a:t>
            </a:r>
            <a:r>
              <a:rPr lang="en-US" sz="4400" dirty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%</a:t>
            </a:r>
          </a:p>
          <a:p>
            <a:pPr marL="1035050" lvl="2" indent="-571500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  <a:buFont typeface="Wingdings" charset="2"/>
              <a:buChar char="v"/>
            </a:pPr>
            <a:r>
              <a:rPr lang="en-US" sz="40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Constant Price	= </a:t>
            </a:r>
            <a:r>
              <a:rPr lang="en-US" sz="4400" dirty="0" smtClean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18.2 </a:t>
            </a:r>
            <a:r>
              <a:rPr lang="en-US" sz="4400" dirty="0">
                <a:solidFill>
                  <a:srgbClr val="1F497D"/>
                </a:solidFill>
                <a:latin typeface="Arial"/>
                <a:ea typeface="Adobe Fan Heiti Std B" charset="0"/>
                <a:cs typeface="Arial"/>
              </a:rPr>
              <a:t>%</a:t>
            </a:r>
          </a:p>
          <a:p>
            <a:pPr marL="688975" lvl="2" indent="-225425">
              <a:lnSpc>
                <a:spcPct val="90000"/>
              </a:lnSpc>
              <a:spcBef>
                <a:spcPct val="20000"/>
              </a:spcBef>
              <a:buClr>
                <a:srgbClr val="376092"/>
              </a:buClr>
              <a:buSzPct val="95000"/>
              <a:buFont typeface="Wingdings" charset="0"/>
              <a:buChar char=""/>
            </a:pPr>
            <a:endParaRPr lang="en-US" sz="4000" dirty="0">
              <a:solidFill>
                <a:schemeClr val="tx2"/>
              </a:solidFill>
              <a:latin typeface="Arial Rounded MT Bold"/>
              <a:ea typeface="Adobe Fan Heiti Std B" charset="0"/>
              <a:cs typeface="Arial Rounded M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8056" y="6291891"/>
            <a:ext cx="150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Source: BAS</a:t>
            </a:r>
            <a:endParaRPr lang="en-US" sz="2000" b="1" i="1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28280" y="811955"/>
            <a:ext cx="6553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500" b="1" dirty="0" smtClean="0">
                <a:latin typeface="Adobe Garamond Pro Bold" charset="0"/>
              </a:rPr>
              <a:t>NATIONAL ECONOMY -2013</a:t>
            </a:r>
            <a:endParaRPr lang="en-US" sz="3500" b="1" dirty="0">
              <a:latin typeface="Adobe Garamond Pro Bold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28802" y="342750"/>
            <a:ext cx="6019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500" dirty="0" smtClean="0">
                <a:latin typeface="Adobe Garamond Pro Bold" charset="0"/>
              </a:rPr>
              <a:t>Contribution to the </a:t>
            </a:r>
            <a:endParaRPr lang="en-PH" sz="3500" dirty="0">
              <a:latin typeface="Adobe Garamond Pr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92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2422</TotalTime>
  <Words>985</Words>
  <Application>Microsoft Office PowerPoint</Application>
  <PresentationFormat>On-screen Show (4:3)</PresentationFormat>
  <Paragraphs>246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Resources at a glance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STRATEGIC DIRECTIONS FOR FY 2016</vt:lpstr>
      <vt:lpstr>Slide 20</vt:lpstr>
      <vt:lpstr>MAJOR INTERVENTIONS PER MAJOR FINAL OUTPUT</vt:lpstr>
      <vt:lpstr>MFO 1: Fisheries Policy Services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2015  Plan and Budget Proposal</dc:title>
  <dc:creator>apple</dc:creator>
  <cp:lastModifiedBy>Benjamin</cp:lastModifiedBy>
  <cp:revision>196</cp:revision>
  <cp:lastPrinted>2015-04-07T01:04:34Z</cp:lastPrinted>
  <dcterms:created xsi:type="dcterms:W3CDTF">2014-02-25T01:36:13Z</dcterms:created>
  <dcterms:modified xsi:type="dcterms:W3CDTF">2016-01-25T10:28:19Z</dcterms:modified>
</cp:coreProperties>
</file>