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0" r:id="rId2"/>
    <p:sldId id="292" r:id="rId3"/>
    <p:sldId id="275" r:id="rId4"/>
    <p:sldId id="274" r:id="rId5"/>
    <p:sldId id="273" r:id="rId6"/>
    <p:sldId id="272" r:id="rId7"/>
    <p:sldId id="271" r:id="rId8"/>
    <p:sldId id="281" r:id="rId9"/>
    <p:sldId id="280" r:id="rId10"/>
    <p:sldId id="279" r:id="rId11"/>
    <p:sldId id="282" r:id="rId12"/>
    <p:sldId id="278" r:id="rId13"/>
    <p:sldId id="285" r:id="rId14"/>
    <p:sldId id="283" r:id="rId15"/>
    <p:sldId id="286" r:id="rId16"/>
    <p:sldId id="291" r:id="rId17"/>
    <p:sldId id="290" r:id="rId18"/>
    <p:sldId id="289" r:id="rId19"/>
    <p:sldId id="288" r:id="rId20"/>
    <p:sldId id="287" r:id="rId21"/>
    <p:sldId id="296" r:id="rId22"/>
    <p:sldId id="295" r:id="rId23"/>
    <p:sldId id="294" r:id="rId24"/>
    <p:sldId id="284" r:id="rId25"/>
    <p:sldId id="293" r:id="rId26"/>
    <p:sldId id="297" r:id="rId27"/>
    <p:sldId id="300" r:id="rId28"/>
    <p:sldId id="298" r:id="rId29"/>
    <p:sldId id="299" r:id="rId30"/>
    <p:sldId id="301"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72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530820CF-B880-4189-942D-D702A7CBA730}" type="datetimeFigureOut">
              <a:rPr lang="zh-CN" altLang="en-US" smtClean="0"/>
              <a:t>11/27/15</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11/27/15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11/27/15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11/27/15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11/27/15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11/27/15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530820CF-B880-4189-942D-D702A7CBA730}" type="datetimeFigureOut">
              <a:rPr lang="zh-CN" altLang="en-US" smtClean="0"/>
              <a:t>11/27/15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11/27/15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11/27/15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11/27/15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11/27/15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077200" y="6356350"/>
            <a:ext cx="609600" cy="365125"/>
          </a:xfrm>
        </p:spPr>
        <p:txBody>
          <a:bodyPr/>
          <a:lstStyle/>
          <a:p>
            <a:fld id="{0C913308-F349-4B6D-A68A-DD1791B4A57B}" type="slidenum">
              <a:rPr lang="zh-CN" altLang="en-US" smtClean="0"/>
              <a:t>‹#›</a:t>
            </a:fld>
            <a:endParaRPr lang="zh-CN"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0820CF-B880-4189-942D-D702A7CBA730}" type="datetimeFigureOut">
              <a:rPr lang="zh-CN" altLang="en-US" smtClean="0"/>
              <a:t>11/27/15</a:t>
            </a:fld>
            <a:endParaRPr lang="zh-CN"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t>‹#›</a:t>
            </a:fld>
            <a:endParaRPr lang="zh-CN"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323528" y="1628800"/>
            <a:ext cx="8496944" cy="2232248"/>
          </a:xfrm>
        </p:spPr>
        <p:txBody>
          <a:bodyPr>
            <a:normAutofit fontScale="90000"/>
          </a:bodyPr>
          <a:lstStyle/>
          <a:p>
            <a:pPr algn="ctr"/>
            <a:r>
              <a:rPr lang="en-US" altLang="zh-CN" sz="4000" dirty="0" smtClean="0"/>
              <a:t/>
            </a:r>
            <a:br>
              <a:rPr lang="en-US" altLang="zh-CN" sz="4000" dirty="0" smtClean="0"/>
            </a:br>
            <a:r>
              <a:rPr lang="en-US" altLang="zh-CN" sz="4000" dirty="0"/>
              <a:t/>
            </a:r>
            <a:br>
              <a:rPr lang="en-US" altLang="zh-CN" sz="4000" dirty="0"/>
            </a:br>
            <a:r>
              <a:rPr lang="en-US" altLang="zh-CN" sz="4000" dirty="0"/>
              <a:t/>
            </a:r>
            <a:br>
              <a:rPr lang="en-US" altLang="zh-CN" sz="4000" dirty="0"/>
            </a:br>
            <a:r>
              <a:rPr lang="en-US" altLang="zh-CN" sz="4000" dirty="0"/>
              <a:t/>
            </a:r>
            <a:br>
              <a:rPr lang="en-US" altLang="zh-CN" sz="4000" dirty="0"/>
            </a:br>
            <a:r>
              <a:rPr lang="en-US" altLang="zh-CN" sz="3100" dirty="0" smtClean="0"/>
              <a:t>New </a:t>
            </a:r>
            <a:r>
              <a:rPr lang="en-US" altLang="zh-CN" sz="3100" dirty="0"/>
              <a:t>Chinese migrants in the Philippines </a:t>
            </a:r>
            <a:r>
              <a:rPr lang="en-US" altLang="zh-CN" sz="3100" dirty="0" smtClean="0"/>
              <a:t>and </a:t>
            </a:r>
            <a:r>
              <a:rPr lang="en-US" altLang="zh-CN" sz="3100" dirty="0" smtClean="0"/>
              <a:t/>
            </a:r>
            <a:br>
              <a:rPr lang="en-US" altLang="zh-CN" sz="3100" dirty="0" smtClean="0"/>
            </a:br>
            <a:r>
              <a:rPr lang="en-US" altLang="zh-CN" sz="3100" dirty="0" smtClean="0"/>
              <a:t>Southeast </a:t>
            </a:r>
            <a:r>
              <a:rPr lang="en-US" altLang="zh-CN" sz="3100" dirty="0"/>
              <a:t>Asia: </a:t>
            </a:r>
            <a:r>
              <a:rPr lang="en-US" altLang="zh-CN" sz="3100" dirty="0" smtClean="0"/>
              <a:t> </a:t>
            </a:r>
            <a:r>
              <a:rPr lang="en-US" altLang="zh-CN" sz="3100" dirty="0" smtClean="0"/>
              <a:t>implications </a:t>
            </a:r>
            <a:r>
              <a:rPr lang="en-US" altLang="zh-CN" sz="3100" dirty="0"/>
              <a:t>for international </a:t>
            </a:r>
            <a:r>
              <a:rPr lang="en-US" altLang="zh-CN" sz="3100" dirty="0" smtClean="0"/>
              <a:t>relations</a:t>
            </a:r>
            <a:r>
              <a:rPr lang="en-US" altLang="zh-CN" sz="3100" dirty="0"/>
              <a:t/>
            </a:r>
            <a:br>
              <a:rPr lang="en-US" altLang="zh-CN" sz="3100" dirty="0"/>
            </a:br>
            <a:endParaRPr lang="en-US" altLang="zh-CN" sz="3100" dirty="0"/>
          </a:p>
        </p:txBody>
      </p:sp>
      <p:sp>
        <p:nvSpPr>
          <p:cNvPr id="8" name="副标题 7"/>
          <p:cNvSpPr>
            <a:spLocks noGrp="1"/>
          </p:cNvSpPr>
          <p:nvPr>
            <p:ph type="subTitle" idx="1"/>
          </p:nvPr>
        </p:nvSpPr>
        <p:spPr>
          <a:xfrm>
            <a:off x="533400" y="4005064"/>
            <a:ext cx="7854696" cy="976072"/>
          </a:xfrm>
        </p:spPr>
        <p:txBody>
          <a:bodyPr>
            <a:normAutofit fontScale="77500" lnSpcReduction="20000"/>
          </a:bodyPr>
          <a:lstStyle/>
          <a:p>
            <a:pPr algn="ctr"/>
            <a:r>
              <a:rPr lang="en-US" altLang="zh-CN" sz="2800" dirty="0"/>
              <a:t>Dr. Dai </a:t>
            </a:r>
            <a:r>
              <a:rPr lang="en-US" altLang="zh-CN" sz="2800" dirty="0" smtClean="0"/>
              <a:t>Fan</a:t>
            </a:r>
          </a:p>
          <a:p>
            <a:pPr algn="ctr"/>
            <a:r>
              <a:rPr lang="en-US" altLang="zh-CN" dirty="0" smtClean="0"/>
              <a:t>Associate </a:t>
            </a:r>
            <a:r>
              <a:rPr lang="en-US" altLang="zh-CN" dirty="0"/>
              <a:t>professor, Institute of Southeast Asian Studies, </a:t>
            </a:r>
            <a:endParaRPr lang="en-US" altLang="zh-CN" dirty="0" smtClean="0"/>
          </a:p>
          <a:p>
            <a:pPr algn="ctr"/>
            <a:r>
              <a:rPr lang="en-US" altLang="zh-CN" dirty="0" smtClean="0"/>
              <a:t>Jinan </a:t>
            </a:r>
            <a:r>
              <a:rPr lang="en-US" altLang="zh-CN" dirty="0"/>
              <a:t>University, Guangzhou</a:t>
            </a:r>
            <a:endParaRPr lang="zh-CN" altLang="en-US" dirty="0"/>
          </a:p>
        </p:txBody>
      </p:sp>
    </p:spTree>
    <p:extLst>
      <p:ext uri="{BB962C8B-B14F-4D97-AF65-F5344CB8AC3E}">
        <p14:creationId xmlns:p14="http://schemas.microsoft.com/office/powerpoint/2010/main" val="2697876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432048"/>
          </a:xfrm>
        </p:spPr>
        <p:txBody>
          <a:bodyPr>
            <a:noAutofit/>
          </a:bodyPr>
          <a:lstStyle/>
          <a:p>
            <a:r>
              <a:rPr lang="en-US" altLang="zh-CN" sz="3600" dirty="0" smtClean="0"/>
              <a:t>----Singapore style: migration country</a:t>
            </a:r>
            <a:endParaRPr lang="zh-CN" altLang="en-US" sz="3600" dirty="0"/>
          </a:p>
        </p:txBody>
      </p:sp>
      <p:sp>
        <p:nvSpPr>
          <p:cNvPr id="3" name="内容占位符 2"/>
          <p:cNvSpPr>
            <a:spLocks noGrp="1"/>
          </p:cNvSpPr>
          <p:nvPr>
            <p:ph idx="1"/>
          </p:nvPr>
        </p:nvSpPr>
        <p:spPr>
          <a:xfrm>
            <a:off x="457200" y="980728"/>
            <a:ext cx="8229600" cy="5343872"/>
          </a:xfrm>
        </p:spPr>
        <p:txBody>
          <a:bodyPr>
            <a:normAutofit fontScale="92500" lnSpcReduction="10000"/>
          </a:bodyPr>
          <a:lstStyle/>
          <a:p>
            <a:r>
              <a:rPr lang="en-US" altLang="zh-CN" dirty="0">
                <a:latin typeface="+mj-lt"/>
              </a:rPr>
              <a:t>Singapore attracts plenty of migrants and a third of the </a:t>
            </a:r>
            <a:r>
              <a:rPr lang="en-US" altLang="zh-CN" dirty="0" smtClean="0">
                <a:latin typeface="+mj-lt"/>
              </a:rPr>
              <a:t>workers </a:t>
            </a:r>
            <a:r>
              <a:rPr lang="en-US" altLang="zh-CN" dirty="0">
                <a:latin typeface="+mj-lt"/>
              </a:rPr>
              <a:t>there are </a:t>
            </a:r>
            <a:r>
              <a:rPr lang="en-US" altLang="zh-CN" dirty="0" smtClean="0">
                <a:latin typeface="+mj-lt"/>
              </a:rPr>
              <a:t>foreigners</a:t>
            </a:r>
            <a:r>
              <a:rPr lang="en-US" altLang="zh-CN" dirty="0">
                <a:latin typeface="+mj-lt"/>
              </a:rPr>
              <a:t>. </a:t>
            </a:r>
            <a:endParaRPr lang="en-US" altLang="zh-CN" dirty="0" smtClean="0">
              <a:latin typeface="+mj-lt"/>
            </a:endParaRPr>
          </a:p>
          <a:p>
            <a:r>
              <a:rPr lang="en-US" altLang="zh-CN" dirty="0">
                <a:latin typeface="+mj-lt"/>
              </a:rPr>
              <a:t>A person with professional or tertiary education background may be eligible for a one-year visa that allows him or her to move to Singapore to find a job, and he or she may be granted permanent residence right if they meet the requirements that Singapore government sets</a:t>
            </a:r>
            <a:r>
              <a:rPr lang="en-US" altLang="zh-CN" dirty="0" smtClean="0">
                <a:latin typeface="+mj-lt"/>
              </a:rPr>
              <a:t>.</a:t>
            </a:r>
          </a:p>
          <a:p>
            <a:r>
              <a:rPr lang="en-US" altLang="zh-CN" dirty="0">
                <a:latin typeface="+mj-lt"/>
              </a:rPr>
              <a:t>It is estimated that new Chinese migrant from mainland China that flow to Singapore after 1990, probably reaches 500-600 thousands, amounting 10-12% of the total population in Singapore</a:t>
            </a:r>
            <a:r>
              <a:rPr lang="en-US" altLang="zh-CN" dirty="0" smtClean="0">
                <a:latin typeface="+mj-lt"/>
              </a:rPr>
              <a:t>.</a:t>
            </a:r>
          </a:p>
          <a:p>
            <a:r>
              <a:rPr lang="en-US" altLang="zh-CN" dirty="0">
                <a:latin typeface="+mj-lt"/>
              </a:rPr>
              <a:t>The majority of new Chinese migrants are skilled migrants, professionals with good education background, as well as investment migrant. </a:t>
            </a:r>
            <a:endParaRPr lang="zh-CN" altLang="en-US" dirty="0">
              <a:latin typeface="+mj-lt"/>
            </a:endParaRPr>
          </a:p>
        </p:txBody>
      </p:sp>
    </p:spTree>
    <p:extLst>
      <p:ext uri="{BB962C8B-B14F-4D97-AF65-F5344CB8AC3E}">
        <p14:creationId xmlns:p14="http://schemas.microsoft.com/office/powerpoint/2010/main" val="88787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1520" y="764704"/>
            <a:ext cx="8517632" cy="936104"/>
          </a:xfrm>
        </p:spPr>
        <p:txBody>
          <a:bodyPr>
            <a:normAutofit/>
          </a:bodyPr>
          <a:lstStyle/>
          <a:p>
            <a:r>
              <a:rPr lang="en-US" altLang="zh-CN" sz="2400" dirty="0" smtClean="0"/>
              <a:t>William Zhu, CEO of a Hi-Tec company       Ms. Liu in her restaurant</a:t>
            </a:r>
            <a:endParaRPr lang="zh-CN" altLang="en-US" sz="2400"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353659"/>
            <a:ext cx="4038600" cy="356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53659"/>
            <a:ext cx="4038600" cy="356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3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420656"/>
          </a:xfrm>
        </p:spPr>
        <p:txBody>
          <a:bodyPr>
            <a:normAutofit fontScale="90000"/>
          </a:bodyPr>
          <a:lstStyle/>
          <a:p>
            <a:r>
              <a:rPr lang="en-US" altLang="zh-CN" sz="3600" dirty="0"/>
              <a:t/>
            </a:r>
            <a:br>
              <a:rPr lang="en-US" altLang="zh-CN" sz="3600" dirty="0"/>
            </a:br>
            <a:r>
              <a:rPr lang="en-US" altLang="zh-CN" sz="3600" dirty="0" smtClean="0"/>
              <a:t>----Other style(may vary in different countries)</a:t>
            </a:r>
            <a:endParaRPr lang="zh-CN" altLang="en-US" sz="3600" dirty="0"/>
          </a:p>
        </p:txBody>
      </p:sp>
      <p:sp>
        <p:nvSpPr>
          <p:cNvPr id="3" name="内容占位符 2"/>
          <p:cNvSpPr>
            <a:spLocks noGrp="1"/>
          </p:cNvSpPr>
          <p:nvPr>
            <p:ph idx="1"/>
          </p:nvPr>
        </p:nvSpPr>
        <p:spPr>
          <a:xfrm>
            <a:off x="457200" y="980728"/>
            <a:ext cx="8229600" cy="5343872"/>
          </a:xfrm>
        </p:spPr>
        <p:txBody>
          <a:bodyPr>
            <a:normAutofit fontScale="85000" lnSpcReduction="20000"/>
          </a:bodyPr>
          <a:lstStyle/>
          <a:p>
            <a:pPr algn="just"/>
            <a:r>
              <a:rPr lang="en-US" altLang="zh-CN" dirty="0" smtClean="0"/>
              <a:t>China’s economic relationship with SEA countries, and economic aid towards </a:t>
            </a:r>
            <a:r>
              <a:rPr lang="en-US" altLang="zh-CN" dirty="0"/>
              <a:t>building transportation and resource-extraction infrastructure since </a:t>
            </a:r>
            <a:r>
              <a:rPr lang="en-US" altLang="zh-CN" dirty="0" smtClean="0"/>
              <a:t>1990s</a:t>
            </a:r>
            <a:r>
              <a:rPr lang="en-US" altLang="zh-CN" dirty="0"/>
              <a:t> </a:t>
            </a:r>
            <a:r>
              <a:rPr lang="en-US" altLang="zh-CN" dirty="0" smtClean="0"/>
              <a:t>leads to Chinese outflow.</a:t>
            </a:r>
            <a:endParaRPr lang="en-US" altLang="zh-CN" dirty="0"/>
          </a:p>
          <a:p>
            <a:pPr algn="just"/>
            <a:r>
              <a:rPr lang="en-US" altLang="zh-CN" dirty="0" smtClean="0"/>
              <a:t>This </a:t>
            </a:r>
            <a:r>
              <a:rPr lang="en-US" altLang="zh-CN" dirty="0"/>
              <a:t>group includes professionals, students, petty traders, entrepreneurs, and both semi-skilled and unskilled laborers. </a:t>
            </a:r>
            <a:endParaRPr lang="en-US" altLang="zh-CN" dirty="0" smtClean="0"/>
          </a:p>
          <a:p>
            <a:pPr algn="just"/>
            <a:r>
              <a:rPr lang="en-US" altLang="zh-CN" dirty="0" smtClean="0">
                <a:solidFill>
                  <a:srgbClr val="FF0000"/>
                </a:solidFill>
              </a:rPr>
              <a:t>Cambodia : </a:t>
            </a:r>
            <a:r>
              <a:rPr lang="en-US" altLang="zh-CN" dirty="0"/>
              <a:t>garment manufacturing is Cambodia’s preeminent industry and makes up 80% of the country’s total exports. Many  factories registered with the Garment Manufacturers Association of Cambodia (GMAC) in mid-2013, are operated and owned by investors from Hong Kong, Taiwan, Singapore, and Malaysia, and hires plenty of new Chinese migrants as middle management staff, technical personnel and foremen.</a:t>
            </a:r>
          </a:p>
          <a:p>
            <a:pPr algn="just"/>
            <a:r>
              <a:rPr lang="en-US" altLang="zh-CN" dirty="0" smtClean="0">
                <a:solidFill>
                  <a:srgbClr val="FF0000"/>
                </a:solidFill>
              </a:rPr>
              <a:t>Thailand: </a:t>
            </a:r>
            <a:r>
              <a:rPr lang="en-US" altLang="zh-CN" dirty="0"/>
              <a:t>with the rising interest on Chinese language learning, many Chinese who speak fluent Mandarin are hired in Chinese language schools that blossom everywhere in Bangkok.</a:t>
            </a:r>
          </a:p>
          <a:p>
            <a:pPr algn="just"/>
            <a:r>
              <a:rPr lang="en-US" altLang="zh-CN" dirty="0" smtClean="0">
                <a:solidFill>
                  <a:srgbClr val="FF0000"/>
                </a:solidFill>
              </a:rPr>
              <a:t>Malaysia: </a:t>
            </a:r>
            <a:r>
              <a:rPr lang="en-US" altLang="zh-CN" dirty="0" smtClean="0"/>
              <a:t>Chinese </a:t>
            </a:r>
            <a:r>
              <a:rPr lang="en-US" altLang="zh-CN" dirty="0"/>
              <a:t>brides may be the largest </a:t>
            </a:r>
            <a:endParaRPr lang="en-US" altLang="zh-CN" dirty="0" smtClean="0"/>
          </a:p>
          <a:p>
            <a:pPr algn="just"/>
            <a:r>
              <a:rPr lang="en-US" altLang="zh-CN" dirty="0" smtClean="0"/>
              <a:t> </a:t>
            </a:r>
            <a:r>
              <a:rPr lang="en-US" altLang="zh-CN" dirty="0"/>
              <a:t>Besides, many girls from Vietnam, Thailand and China are engaging sex trade as prostitutes. </a:t>
            </a:r>
          </a:p>
          <a:p>
            <a:endParaRPr lang="zh-CN" altLang="en-US" dirty="0"/>
          </a:p>
        </p:txBody>
      </p:sp>
    </p:spTree>
    <p:extLst>
      <p:ext uri="{BB962C8B-B14F-4D97-AF65-F5344CB8AC3E}">
        <p14:creationId xmlns:p14="http://schemas.microsoft.com/office/powerpoint/2010/main" val="312245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sz="2800" dirty="0" smtClean="0"/>
              <a:t>Chinese language school in Thailand</a:t>
            </a:r>
            <a:endParaRPr lang="zh-CN" altLang="en-US" sz="2800" dirty="0"/>
          </a:p>
        </p:txBody>
      </p:sp>
      <p:pic>
        <p:nvPicPr>
          <p:cNvPr id="7170" name="Picture 2" descr="C:\综合\2013年11月泰国\P104034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5616" y="2060848"/>
            <a:ext cx="6480720" cy="432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51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Chinese brides in Malaysia</a:t>
            </a:r>
            <a:endParaRPr lang="zh-CN" altLang="en-US" dirty="0"/>
          </a:p>
        </p:txBody>
      </p:sp>
      <p:pic>
        <p:nvPicPr>
          <p:cNvPr id="4098" name="Picture 2" descr="D:\DCIM\Camera\2013-11-19_18-30-19_258.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8986"/>
            <a:ext cx="2838475" cy="504617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CIM\Camera\2013-11-23_18-15-28_278.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700808"/>
            <a:ext cx="2751931" cy="489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1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60648"/>
            <a:ext cx="8229600" cy="792088"/>
          </a:xfrm>
        </p:spPr>
        <p:txBody>
          <a:bodyPr>
            <a:normAutofit/>
          </a:bodyPr>
          <a:lstStyle/>
          <a:p>
            <a:r>
              <a:rPr lang="en-US" altLang="zh-CN" sz="3600" dirty="0"/>
              <a:t>III.	</a:t>
            </a:r>
            <a:r>
              <a:rPr lang="en-US" altLang="zh-CN" sz="3600" dirty="0" smtClean="0"/>
              <a:t>Impacts of </a:t>
            </a:r>
            <a:r>
              <a:rPr lang="en-US" altLang="zh-CN" sz="3600" dirty="0"/>
              <a:t>new Chinese migrant</a:t>
            </a:r>
            <a:endParaRPr lang="zh-CN" altLang="en-US" sz="3600" dirty="0"/>
          </a:p>
        </p:txBody>
      </p:sp>
      <p:sp>
        <p:nvSpPr>
          <p:cNvPr id="6" name="内容占位符 5"/>
          <p:cNvSpPr>
            <a:spLocks noGrp="1"/>
          </p:cNvSpPr>
          <p:nvPr>
            <p:ph idx="1"/>
          </p:nvPr>
        </p:nvSpPr>
        <p:spPr>
          <a:xfrm>
            <a:off x="457200" y="1124744"/>
            <a:ext cx="8229600" cy="5199856"/>
          </a:xfrm>
        </p:spPr>
        <p:txBody>
          <a:bodyPr>
            <a:normAutofit/>
          </a:bodyPr>
          <a:lstStyle/>
          <a:p>
            <a:pPr algn="just"/>
            <a:r>
              <a:rPr lang="en-US" altLang="zh-CN" dirty="0" smtClean="0"/>
              <a:t>----Singapore</a:t>
            </a:r>
          </a:p>
          <a:p>
            <a:pPr algn="just"/>
            <a:r>
              <a:rPr lang="en-US" altLang="zh-CN" dirty="0" smtClean="0"/>
              <a:t>It </a:t>
            </a:r>
            <a:r>
              <a:rPr lang="en-US" altLang="zh-CN" dirty="0"/>
              <a:t>is well recognized that the Chinese migrants </a:t>
            </a:r>
            <a:r>
              <a:rPr lang="en-US" altLang="zh-CN" dirty="0" smtClean="0"/>
              <a:t>in Singapore have </a:t>
            </a:r>
            <a:r>
              <a:rPr lang="en-US" altLang="zh-CN" dirty="0"/>
              <a:t>made a significant impact to Singapore’s progress in all levels of society. </a:t>
            </a:r>
            <a:endParaRPr lang="en-US" altLang="zh-CN" dirty="0" smtClean="0"/>
          </a:p>
          <a:p>
            <a:pPr algn="just"/>
            <a:r>
              <a:rPr lang="en-US" altLang="zh-CN" dirty="0"/>
              <a:t>Plenty of high-level positions in many fields, such as professionals including professors working for state universities, managers in company, are occupied by new Chinese migrants</a:t>
            </a:r>
            <a:r>
              <a:rPr lang="en-US" altLang="zh-CN" dirty="0" smtClean="0"/>
              <a:t>.</a:t>
            </a:r>
          </a:p>
          <a:p>
            <a:pPr algn="just"/>
            <a:r>
              <a:rPr lang="en-US" altLang="zh-CN" dirty="0"/>
              <a:t>some associations mainly composed of new Chinese migrants are also engaged in the significant contribution to Singapore society. </a:t>
            </a:r>
          </a:p>
          <a:p>
            <a:pPr algn="just"/>
            <a:endParaRPr lang="zh-CN" altLang="en-US" dirty="0"/>
          </a:p>
        </p:txBody>
      </p:sp>
    </p:spTree>
    <p:extLst>
      <p:ext uri="{BB962C8B-B14F-4D97-AF65-F5344CB8AC3E}">
        <p14:creationId xmlns:p14="http://schemas.microsoft.com/office/powerpoint/2010/main" val="250233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Singapore</a:t>
            </a:r>
            <a:endParaRPr lang="zh-CN" altLang="en-US" dirty="0"/>
          </a:p>
        </p:txBody>
      </p:sp>
      <p:sp>
        <p:nvSpPr>
          <p:cNvPr id="7" name="文本占位符 6"/>
          <p:cNvSpPr>
            <a:spLocks noGrp="1"/>
          </p:cNvSpPr>
          <p:nvPr>
            <p:ph type="body" idx="2"/>
          </p:nvPr>
        </p:nvSpPr>
        <p:spPr>
          <a:xfrm>
            <a:off x="755576" y="1628800"/>
            <a:ext cx="2743200" cy="4572000"/>
          </a:xfrm>
        </p:spPr>
        <p:txBody>
          <a:bodyPr/>
          <a:lstStyle/>
          <a:p>
            <a:endParaRPr lang="en-US" altLang="zh-CN" dirty="0"/>
          </a:p>
          <a:p>
            <a:endParaRPr lang="en-US" altLang="zh-CN" dirty="0" smtClean="0"/>
          </a:p>
          <a:p>
            <a:endParaRPr lang="en-US" altLang="zh-CN" dirty="0"/>
          </a:p>
          <a:p>
            <a:r>
              <a:rPr lang="en-US" altLang="zh-CN" sz="2800" dirty="0"/>
              <a:t> Hua Yuan General Association of New Immigrants </a:t>
            </a:r>
            <a:endParaRPr lang="zh-CN" altLang="en-US" sz="2800" dirty="0"/>
          </a:p>
        </p:txBody>
      </p:sp>
      <p:pic>
        <p:nvPicPr>
          <p:cNvPr id="8195" name="Picture 3" descr="C:\综合\2013年8月柬埔寨新加坡\P1030733.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916832"/>
            <a:ext cx="5111750" cy="383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59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smtClean="0">
                <a:solidFill>
                  <a:srgbClr val="FF0000"/>
                </a:solidFill>
              </a:rPr>
              <a:t>Negative impact:</a:t>
            </a:r>
          </a:p>
          <a:p>
            <a:r>
              <a:rPr lang="en-US" altLang="zh-CN" dirty="0" smtClean="0"/>
              <a:t>Many </a:t>
            </a:r>
            <a:r>
              <a:rPr lang="en-US" altLang="zh-CN" dirty="0"/>
              <a:t>people complain that their daily life have been affected by migrants, over-crowded MRT, long queuing line at lunch time, skyrocketing housing prices, and some new migrants’ bad behavior in public area led to wide political and social </a:t>
            </a:r>
            <a:r>
              <a:rPr lang="en-US" altLang="zh-CN" dirty="0" smtClean="0"/>
              <a:t>discontent</a:t>
            </a:r>
          </a:p>
          <a:p>
            <a:r>
              <a:rPr lang="en-US" altLang="zh-CN" dirty="0" smtClean="0"/>
              <a:t>To </a:t>
            </a:r>
            <a:r>
              <a:rPr lang="en-US" altLang="zh-CN" dirty="0"/>
              <a:t>quiet </a:t>
            </a:r>
            <a:r>
              <a:rPr lang="en-US" altLang="zh-CN" dirty="0" smtClean="0"/>
              <a:t> </a:t>
            </a:r>
            <a:r>
              <a:rPr lang="en-US" altLang="zh-CN" dirty="0"/>
              <a:t>people’s sentiments, </a:t>
            </a:r>
            <a:r>
              <a:rPr lang="en-US" altLang="zh-CN" dirty="0" smtClean="0"/>
              <a:t>Singapore government’s </a:t>
            </a:r>
            <a:r>
              <a:rPr lang="en-US" altLang="zh-CN" dirty="0"/>
              <a:t>migration policy has been adjusted, and more limitation on migrant is implemented to reduce and control immigration as a reverse to the old migration policy.</a:t>
            </a:r>
            <a:endParaRPr lang="zh-CN" altLang="en-US" dirty="0"/>
          </a:p>
        </p:txBody>
      </p:sp>
    </p:spTree>
    <p:extLst>
      <p:ext uri="{BB962C8B-B14F-4D97-AF65-F5344CB8AC3E}">
        <p14:creationId xmlns:p14="http://schemas.microsoft.com/office/powerpoint/2010/main" val="323656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04056"/>
          </a:xfrm>
        </p:spPr>
        <p:txBody>
          <a:bodyPr>
            <a:normAutofit/>
          </a:bodyPr>
          <a:lstStyle/>
          <a:p>
            <a:r>
              <a:rPr lang="en-US" altLang="zh-CN" sz="2800" dirty="0" smtClean="0"/>
              <a:t>2.Other countries</a:t>
            </a:r>
            <a:endParaRPr lang="zh-CN" altLang="en-US" sz="2800" dirty="0"/>
          </a:p>
        </p:txBody>
      </p:sp>
      <p:sp>
        <p:nvSpPr>
          <p:cNvPr id="4" name="内容占位符 3"/>
          <p:cNvSpPr>
            <a:spLocks noGrp="1"/>
          </p:cNvSpPr>
          <p:nvPr>
            <p:ph sz="half" idx="1"/>
          </p:nvPr>
        </p:nvSpPr>
        <p:spPr>
          <a:xfrm>
            <a:off x="457200" y="980728"/>
            <a:ext cx="4038600" cy="5374197"/>
          </a:xfrm>
        </p:spPr>
        <p:txBody>
          <a:bodyPr>
            <a:normAutofit fontScale="77500" lnSpcReduction="20000"/>
          </a:bodyPr>
          <a:lstStyle/>
          <a:p>
            <a:r>
              <a:rPr lang="en-US" altLang="zh-CN" dirty="0" smtClean="0"/>
              <a:t>Positive:</a:t>
            </a:r>
          </a:p>
          <a:p>
            <a:r>
              <a:rPr lang="en-US" altLang="zh-CN" dirty="0" smtClean="0"/>
              <a:t>Job creation-the </a:t>
            </a:r>
            <a:r>
              <a:rPr lang="en-US" altLang="zh-CN" dirty="0"/>
              <a:t>most immediate impact </a:t>
            </a:r>
            <a:endParaRPr lang="en-US" altLang="zh-CN" dirty="0" smtClean="0"/>
          </a:p>
          <a:p>
            <a:endParaRPr lang="en-US" altLang="zh-CN" i="1" dirty="0"/>
          </a:p>
          <a:p>
            <a:r>
              <a:rPr lang="en-US" altLang="zh-CN" i="1" dirty="0" smtClean="0"/>
              <a:t>In </a:t>
            </a:r>
            <a:r>
              <a:rPr lang="en-US" altLang="zh-CN" i="1" dirty="0"/>
              <a:t>Cambodia, the expansion of employment in the garment industry and in construction has led to a shortage of labor in some areas of the country where paid employment has previously been scarce. </a:t>
            </a:r>
            <a:endParaRPr lang="en-US" altLang="zh-CN" i="1" dirty="0" smtClean="0"/>
          </a:p>
          <a:p>
            <a:endParaRPr lang="en-US" altLang="zh-CN" i="1" dirty="0"/>
          </a:p>
          <a:p>
            <a:r>
              <a:rPr lang="en-US" altLang="zh-CN" dirty="0" smtClean="0"/>
              <a:t>More Chinese investment</a:t>
            </a:r>
          </a:p>
          <a:p>
            <a:r>
              <a:rPr lang="en-US" altLang="zh-CN" dirty="0" smtClean="0"/>
              <a:t>Promote international trade</a:t>
            </a:r>
          </a:p>
          <a:p>
            <a:endParaRPr lang="en-US" altLang="zh-CN" dirty="0"/>
          </a:p>
        </p:txBody>
      </p:sp>
      <p:sp>
        <p:nvSpPr>
          <p:cNvPr id="5" name="内容占位符 4"/>
          <p:cNvSpPr>
            <a:spLocks noGrp="1"/>
          </p:cNvSpPr>
          <p:nvPr>
            <p:ph sz="half" idx="2"/>
          </p:nvPr>
        </p:nvSpPr>
        <p:spPr>
          <a:xfrm>
            <a:off x="4648200" y="836712"/>
            <a:ext cx="4038600" cy="5518213"/>
          </a:xfrm>
        </p:spPr>
        <p:txBody>
          <a:bodyPr>
            <a:normAutofit fontScale="77500" lnSpcReduction="20000"/>
          </a:bodyPr>
          <a:lstStyle/>
          <a:p>
            <a:r>
              <a:rPr lang="en-US" altLang="zh-CN" dirty="0" smtClean="0"/>
              <a:t>Negative:</a:t>
            </a:r>
          </a:p>
          <a:p>
            <a:r>
              <a:rPr lang="en-US" altLang="zh-CN" dirty="0" smtClean="0"/>
              <a:t>Rising </a:t>
            </a:r>
            <a:r>
              <a:rPr lang="en-US" altLang="zh-CN" dirty="0"/>
              <a:t>property prices and cost of living has been a major concern for locals. Environmental degradation is another major problem in </a:t>
            </a:r>
            <a:r>
              <a:rPr lang="en-US" altLang="zh-CN" dirty="0" smtClean="0"/>
              <a:t>some SEA countries </a:t>
            </a:r>
            <a:r>
              <a:rPr lang="en-US" altLang="zh-CN" dirty="0"/>
              <a:t>in light of mega projects like dams, power plants, mines and railroads</a:t>
            </a:r>
            <a:r>
              <a:rPr lang="en-US" altLang="zh-CN" dirty="0" smtClean="0"/>
              <a:t>.</a:t>
            </a:r>
          </a:p>
          <a:p>
            <a:endParaRPr lang="en-US" altLang="zh-CN" dirty="0"/>
          </a:p>
          <a:p>
            <a:r>
              <a:rPr lang="en-US" altLang="zh-CN" dirty="0"/>
              <a:t>Basically, new Chinese migrants will not compete with local workers in labor market, but their presence has heightened competition for market share and posed acute entrepreneurial challenges for local traders and small businesses in areas where they are concentrated.</a:t>
            </a:r>
          </a:p>
          <a:p>
            <a:endParaRPr lang="zh-CN" altLang="en-US" dirty="0"/>
          </a:p>
          <a:p>
            <a:endParaRPr lang="zh-CN" altLang="en-US" dirty="0"/>
          </a:p>
        </p:txBody>
      </p:sp>
    </p:spTree>
    <p:extLst>
      <p:ext uri="{BB962C8B-B14F-4D97-AF65-F5344CB8AC3E}">
        <p14:creationId xmlns:p14="http://schemas.microsoft.com/office/powerpoint/2010/main" val="229311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648072"/>
          </a:xfrm>
        </p:spPr>
        <p:txBody>
          <a:bodyPr>
            <a:normAutofit/>
          </a:bodyPr>
          <a:lstStyle/>
          <a:p>
            <a:r>
              <a:rPr lang="en-US" altLang="zh-CN" sz="2800" dirty="0"/>
              <a:t>IV.	New Chinese migrants in the Philippines</a:t>
            </a:r>
            <a:endParaRPr lang="zh-CN" altLang="en-US" sz="2800" dirty="0"/>
          </a:p>
        </p:txBody>
      </p:sp>
      <p:sp>
        <p:nvSpPr>
          <p:cNvPr id="3" name="内容占位符 2"/>
          <p:cNvSpPr>
            <a:spLocks noGrp="1"/>
          </p:cNvSpPr>
          <p:nvPr>
            <p:ph idx="1"/>
          </p:nvPr>
        </p:nvSpPr>
        <p:spPr>
          <a:xfrm>
            <a:off x="457200" y="1052736"/>
            <a:ext cx="8229600" cy="5271864"/>
          </a:xfrm>
        </p:spPr>
        <p:txBody>
          <a:bodyPr/>
          <a:lstStyle/>
          <a:p>
            <a:r>
              <a:rPr lang="en-US" altLang="zh-CN" dirty="0"/>
              <a:t>1.	Quantity and </a:t>
            </a:r>
            <a:r>
              <a:rPr lang="en-US" altLang="zh-CN" dirty="0" smtClean="0"/>
              <a:t>types</a:t>
            </a:r>
            <a:endParaRPr lang="en-US" altLang="zh-CN" dirty="0"/>
          </a:p>
          <a:p>
            <a:r>
              <a:rPr lang="en-US" altLang="zh-CN" dirty="0"/>
              <a:t>With the establishment of formal diplomacy of China-RP relations in 1975, a great deal of Chinese nationals again immigrated to the Philippines. </a:t>
            </a:r>
          </a:p>
          <a:p>
            <a:endParaRPr lang="en-US" altLang="zh-CN" dirty="0"/>
          </a:p>
          <a:p>
            <a:r>
              <a:rPr lang="en-US" altLang="zh-CN" dirty="0"/>
              <a:t>No official data on NCM in the Philippines.</a:t>
            </a:r>
            <a:endParaRPr lang="zh-CN" altLang="en-US" dirty="0"/>
          </a:p>
          <a:p>
            <a:r>
              <a:rPr lang="en-US" altLang="zh-CN" dirty="0" smtClean="0"/>
              <a:t>Presently</a:t>
            </a:r>
            <a:r>
              <a:rPr lang="en-US" altLang="zh-CN" dirty="0"/>
              <a:t>, </a:t>
            </a:r>
            <a:r>
              <a:rPr lang="en-US" altLang="zh-CN" dirty="0" smtClean="0"/>
              <a:t>Many  </a:t>
            </a:r>
            <a:r>
              <a:rPr lang="en-US" altLang="zh-CN" dirty="0"/>
              <a:t>related researches make an approximately same estimation of around 200,000 new Chinese migrants in the Philippines</a:t>
            </a:r>
            <a:r>
              <a:rPr lang="en-US" altLang="zh-CN" dirty="0" smtClean="0"/>
              <a:t>.</a:t>
            </a:r>
          </a:p>
          <a:p>
            <a:endParaRPr lang="en-US" altLang="zh-CN" dirty="0"/>
          </a:p>
        </p:txBody>
      </p:sp>
    </p:spTree>
    <p:extLst>
      <p:ext uri="{BB962C8B-B14F-4D97-AF65-F5344CB8AC3E}">
        <p14:creationId xmlns:p14="http://schemas.microsoft.com/office/powerpoint/2010/main" val="54569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I  </a:t>
            </a:r>
            <a:r>
              <a:rPr lang="en-US" altLang="zh-CN" dirty="0"/>
              <a:t>What is new Chinese migrants?</a:t>
            </a:r>
            <a:endParaRPr lang="en-US" altLang="zh-CN" dirty="0" smtClean="0"/>
          </a:p>
          <a:p>
            <a:r>
              <a:rPr lang="en-US" altLang="zh-CN" dirty="0"/>
              <a:t>II Types of new Chinese migrant in Southeast Asia</a:t>
            </a:r>
            <a:endParaRPr lang="en-US" altLang="zh-CN" dirty="0" smtClean="0"/>
          </a:p>
          <a:p>
            <a:r>
              <a:rPr lang="en-US" altLang="zh-CN" dirty="0"/>
              <a:t>III  Impacts of new Chinese migrant</a:t>
            </a:r>
            <a:endParaRPr lang="en-US" altLang="zh-CN" dirty="0" smtClean="0"/>
          </a:p>
          <a:p>
            <a:r>
              <a:rPr lang="en-US" altLang="zh-CN" dirty="0"/>
              <a:t>IV  New Chinese migrants in the Philippines</a:t>
            </a:r>
            <a:endParaRPr lang="en-US" altLang="zh-CN" dirty="0" smtClean="0"/>
          </a:p>
          <a:p>
            <a:r>
              <a:rPr lang="en-US" altLang="zh-CN" dirty="0" smtClean="0"/>
              <a:t>V Some conclusions</a:t>
            </a:r>
          </a:p>
          <a:p>
            <a:endParaRPr lang="zh-CN" altLang="en-US" dirty="0"/>
          </a:p>
        </p:txBody>
      </p:sp>
    </p:spTree>
    <p:extLst>
      <p:ext uri="{BB962C8B-B14F-4D97-AF65-F5344CB8AC3E}">
        <p14:creationId xmlns:p14="http://schemas.microsoft.com/office/powerpoint/2010/main" val="4165323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Types of NCM in the Philippines</a:t>
            </a:r>
            <a:endParaRPr lang="zh-CN" altLang="en-US" sz="32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577713666"/>
              </p:ext>
            </p:extLst>
          </p:nvPr>
        </p:nvGraphicFramePr>
        <p:xfrm>
          <a:off x="23575" y="2060848"/>
          <a:ext cx="9120424" cy="2743200"/>
        </p:xfrm>
        <a:graphic>
          <a:graphicData uri="http://schemas.openxmlformats.org/drawingml/2006/table">
            <a:tbl>
              <a:tblPr firstRow="1" bandRow="1">
                <a:tableStyleId>{5C22544A-7EE6-4342-B048-85BDC9FD1C3A}</a:tableStyleId>
              </a:tblPr>
              <a:tblGrid>
                <a:gridCol w="1140053"/>
                <a:gridCol w="1140053"/>
                <a:gridCol w="1140053"/>
                <a:gridCol w="1140053"/>
                <a:gridCol w="1140053"/>
                <a:gridCol w="1140053"/>
                <a:gridCol w="1140053"/>
                <a:gridCol w="1140053"/>
              </a:tblGrid>
              <a:tr h="370840">
                <a:tc>
                  <a:txBody>
                    <a:bodyPr/>
                    <a:lstStyle/>
                    <a:p>
                      <a:pPr algn="ctr">
                        <a:spcAft>
                          <a:spcPts val="0"/>
                        </a:spcAft>
                      </a:pPr>
                      <a:r>
                        <a:rPr lang="en-US" sz="2000" b="1" kern="100" dirty="0">
                          <a:effectLst/>
                          <a:latin typeface="Calibri"/>
                          <a:ea typeface="宋体"/>
                          <a:cs typeface="Times New Roman"/>
                        </a:rPr>
                        <a:t>Naturalization</a:t>
                      </a:r>
                      <a:endParaRPr lang="zh-CN" sz="2000" kern="100" dirty="0">
                        <a:effectLst/>
                        <a:latin typeface="Calibri"/>
                        <a:ea typeface="宋体"/>
                        <a:cs typeface="Times New Roman"/>
                      </a:endParaRPr>
                    </a:p>
                  </a:txBody>
                  <a:tcPr marL="68580" marR="68580" marT="0" marB="0" anchor="ctr"/>
                </a:tc>
                <a:tc gridSpan="6">
                  <a:txBody>
                    <a:bodyPr/>
                    <a:lstStyle/>
                    <a:p>
                      <a:pPr algn="ctr">
                        <a:spcAft>
                          <a:spcPts val="0"/>
                        </a:spcAft>
                      </a:pPr>
                      <a:r>
                        <a:rPr lang="en-US" sz="2000" b="1" kern="100">
                          <a:effectLst/>
                          <a:latin typeface="Calibri"/>
                          <a:ea typeface="宋体"/>
                          <a:cs typeface="Times New Roman"/>
                        </a:rPr>
                        <a:t>Immigrants visa</a:t>
                      </a:r>
                      <a:endParaRPr lang="zh-CN" sz="2000" kern="100">
                        <a:effectLst/>
                        <a:latin typeface="Calibri"/>
                        <a:ea typeface="宋体"/>
                        <a:cs typeface="Times New Roman"/>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Aft>
                          <a:spcPts val="0"/>
                        </a:spcAft>
                      </a:pPr>
                      <a:r>
                        <a:rPr lang="en-US" sz="2000" b="1" kern="100">
                          <a:effectLst/>
                          <a:latin typeface="Calibri"/>
                          <a:ea typeface="宋体"/>
                          <a:cs typeface="Times New Roman"/>
                        </a:rPr>
                        <a:t>Undocumented migrant</a:t>
                      </a:r>
                      <a:endParaRPr lang="zh-CN" sz="2000" kern="100">
                        <a:effectLst/>
                        <a:latin typeface="Calibri"/>
                        <a:ea typeface="宋体"/>
                        <a:cs typeface="Times New Roman"/>
                      </a:endParaRPr>
                    </a:p>
                  </a:txBody>
                  <a:tcPr marL="68580" marR="68580" marT="0" marB="0" anchor="ctr"/>
                </a:tc>
              </a:tr>
              <a:tr h="370840">
                <a:tc>
                  <a:txBody>
                    <a:bodyPr/>
                    <a:lstStyle/>
                    <a:p>
                      <a:pPr algn="ctr">
                        <a:spcAft>
                          <a:spcPts val="0"/>
                        </a:spcAft>
                      </a:pPr>
                      <a:r>
                        <a:rPr lang="en-US" sz="2000" kern="100" dirty="0">
                          <a:effectLst/>
                          <a:latin typeface="Calibri"/>
                          <a:ea typeface="宋体"/>
                          <a:cs typeface="Times New Roman"/>
                        </a:rPr>
                        <a:t>Republic Act 9139</a:t>
                      </a:r>
                      <a:endParaRPr lang="zh-CN" sz="2000" kern="100" dirty="0">
                        <a:effectLst/>
                        <a:latin typeface="Calibri"/>
                        <a:ea typeface="宋体"/>
                        <a:cs typeface="Times New Roman"/>
                      </a:endParaRPr>
                    </a:p>
                  </a:txBody>
                  <a:tcPr marL="68580" marR="68580" marT="0" marB="0" anchor="ctr"/>
                </a:tc>
                <a:tc>
                  <a:txBody>
                    <a:bodyPr/>
                    <a:lstStyle/>
                    <a:p>
                      <a:pPr algn="ctr">
                        <a:spcAft>
                          <a:spcPts val="0"/>
                        </a:spcAft>
                      </a:pPr>
                      <a:r>
                        <a:rPr lang="en-US" sz="2000" kern="100" dirty="0">
                          <a:effectLst/>
                          <a:latin typeface="Calibri"/>
                          <a:ea typeface="宋体"/>
                          <a:cs typeface="Times New Roman"/>
                        </a:rPr>
                        <a:t>Amnesty program in 1998</a:t>
                      </a:r>
                      <a:endParaRPr lang="zh-CN" sz="2000" kern="100" dirty="0">
                        <a:effectLst/>
                        <a:latin typeface="Calibri"/>
                        <a:ea typeface="宋体"/>
                        <a:cs typeface="Times New Roman"/>
                      </a:endParaRPr>
                    </a:p>
                    <a:p>
                      <a:pPr algn="ctr">
                        <a:spcAft>
                          <a:spcPts val="0"/>
                        </a:spcAft>
                      </a:pPr>
                      <a:r>
                        <a:rPr lang="en-US" sz="2000" kern="100" dirty="0">
                          <a:effectLst/>
                          <a:latin typeface="Calibri"/>
                          <a:ea typeface="宋体"/>
                          <a:cs typeface="Times New Roman"/>
                        </a:rPr>
                        <a:t> </a:t>
                      </a:r>
                      <a:endParaRPr lang="zh-CN" sz="2000" kern="100" dirty="0">
                        <a:effectLst/>
                        <a:latin typeface="Calibri"/>
                        <a:ea typeface="宋体"/>
                        <a:cs typeface="Times New Roman"/>
                      </a:endParaRPr>
                    </a:p>
                  </a:txBody>
                  <a:tcPr marL="68580" marR="68580" marT="0" marB="0" anchor="ctr"/>
                </a:tc>
                <a:tc>
                  <a:txBody>
                    <a:bodyPr/>
                    <a:lstStyle/>
                    <a:p>
                      <a:pPr algn="ctr">
                        <a:spcAft>
                          <a:spcPts val="0"/>
                        </a:spcAft>
                      </a:pPr>
                      <a:r>
                        <a:rPr lang="en-US" sz="2000" kern="100">
                          <a:effectLst/>
                          <a:latin typeface="Calibri"/>
                          <a:ea typeface="宋体"/>
                          <a:cs typeface="Times New Roman"/>
                        </a:rPr>
                        <a:t>Republic Act 7919 on Feb. 24,1995</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100" dirty="0">
                          <a:effectLst/>
                          <a:latin typeface="Calibri"/>
                          <a:ea typeface="宋体"/>
                          <a:cs typeface="Times New Roman"/>
                        </a:rPr>
                        <a:t>Special Investor’s Visa</a:t>
                      </a:r>
                      <a:endParaRPr lang="zh-CN" sz="2000" kern="100" dirty="0">
                        <a:effectLst/>
                        <a:latin typeface="Calibri"/>
                        <a:ea typeface="宋体"/>
                        <a:cs typeface="Times New Roman"/>
                      </a:endParaRPr>
                    </a:p>
                  </a:txBody>
                  <a:tcPr marL="68580" marR="68580" marT="0" marB="0" anchor="ctr"/>
                </a:tc>
                <a:tc>
                  <a:txBody>
                    <a:bodyPr/>
                    <a:lstStyle/>
                    <a:p>
                      <a:pPr algn="ctr">
                        <a:spcAft>
                          <a:spcPts val="0"/>
                        </a:spcAft>
                      </a:pPr>
                      <a:r>
                        <a:rPr lang="en-US" sz="2000" kern="100">
                          <a:effectLst/>
                          <a:latin typeface="Calibri"/>
                          <a:ea typeface="宋体"/>
                          <a:cs typeface="Times New Roman"/>
                        </a:rPr>
                        <a:t>Special Resident Retiree’s Visa</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100">
                          <a:effectLst/>
                          <a:latin typeface="Calibri"/>
                          <a:ea typeface="宋体"/>
                          <a:cs typeface="Times New Roman"/>
                        </a:rPr>
                        <a:t>Special Visa for Employment Generation</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100" dirty="0">
                          <a:effectLst/>
                          <a:latin typeface="Calibri"/>
                          <a:ea typeface="宋体"/>
                          <a:cs typeface="Times New Roman"/>
                        </a:rPr>
                        <a:t>marriage</a:t>
                      </a:r>
                      <a:endParaRPr lang="zh-CN" sz="2000" kern="100" dirty="0">
                        <a:effectLst/>
                        <a:latin typeface="Calibri"/>
                        <a:ea typeface="宋体"/>
                        <a:cs typeface="Times New Roman"/>
                      </a:endParaRPr>
                    </a:p>
                  </a:txBody>
                  <a:tcPr marL="68580" marR="68580" marT="0" marB="0" anchor="ctr"/>
                </a:tc>
                <a:tc>
                  <a:txBody>
                    <a:bodyPr/>
                    <a:lstStyle/>
                    <a:p>
                      <a:pPr algn="ctr">
                        <a:spcAft>
                          <a:spcPts val="0"/>
                        </a:spcAft>
                      </a:pPr>
                      <a:r>
                        <a:rPr lang="en-US" sz="2000" kern="100" dirty="0">
                          <a:effectLst/>
                          <a:latin typeface="Calibri"/>
                          <a:ea typeface="宋体"/>
                          <a:cs typeface="Times New Roman"/>
                        </a:rPr>
                        <a:t>overstay</a:t>
                      </a:r>
                      <a:endParaRPr lang="zh-CN" sz="2000" kern="100" dirty="0">
                        <a:effectLst/>
                        <a:latin typeface="Calibri"/>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022038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348648"/>
          </a:xfrm>
        </p:spPr>
        <p:txBody>
          <a:bodyPr>
            <a:normAutofit fontScale="90000"/>
          </a:bodyPr>
          <a:lstStyle/>
          <a:p>
            <a:endParaRPr lang="zh-CN" altLang="en-US" dirty="0"/>
          </a:p>
        </p:txBody>
      </p:sp>
      <p:sp>
        <p:nvSpPr>
          <p:cNvPr id="3" name="内容占位符 2"/>
          <p:cNvSpPr>
            <a:spLocks noGrp="1"/>
          </p:cNvSpPr>
          <p:nvPr>
            <p:ph idx="1"/>
          </p:nvPr>
        </p:nvSpPr>
        <p:spPr>
          <a:xfrm>
            <a:off x="457200" y="1268760"/>
            <a:ext cx="8229600" cy="5055840"/>
          </a:xfrm>
        </p:spPr>
        <p:txBody>
          <a:bodyPr>
            <a:normAutofit fontScale="92500"/>
          </a:bodyPr>
          <a:lstStyle/>
          <a:p>
            <a:r>
              <a:rPr lang="en-US" altLang="zh-CN" dirty="0">
                <a:latin typeface="+mj-lt"/>
              </a:rPr>
              <a:t>The data provided by the Philippine Bureau of Immigration showed that there are a total 44,355 legal Chinese citizens in the Philippines as of February 2008, </a:t>
            </a:r>
            <a:r>
              <a:rPr lang="en-US" altLang="zh-CN" dirty="0">
                <a:solidFill>
                  <a:srgbClr val="FF0000"/>
                </a:solidFill>
                <a:latin typeface="+mj-lt"/>
              </a:rPr>
              <a:t>35,355 of whom hold immigrants visa</a:t>
            </a:r>
            <a:r>
              <a:rPr lang="en-US" altLang="zh-CN" dirty="0">
                <a:latin typeface="+mj-lt"/>
              </a:rPr>
              <a:t>. </a:t>
            </a:r>
          </a:p>
          <a:p>
            <a:endParaRPr lang="en-US" altLang="zh-CN" dirty="0">
              <a:latin typeface="+mj-lt"/>
            </a:endParaRPr>
          </a:p>
          <a:p>
            <a:r>
              <a:rPr lang="en-US" altLang="zh-CN" dirty="0" smtClean="0">
                <a:latin typeface="+mj-lt"/>
              </a:rPr>
              <a:t>Undocumented NCM:</a:t>
            </a:r>
          </a:p>
          <a:p>
            <a:endParaRPr lang="en-US" altLang="zh-CN" dirty="0" smtClean="0">
              <a:latin typeface="+mj-lt"/>
            </a:endParaRPr>
          </a:p>
          <a:p>
            <a:r>
              <a:rPr lang="en-US" altLang="zh-CN" dirty="0" smtClean="0">
                <a:latin typeface="+mj-lt"/>
              </a:rPr>
              <a:t>----legal </a:t>
            </a:r>
            <a:r>
              <a:rPr lang="en-US" altLang="zh-CN" dirty="0">
                <a:latin typeface="+mj-lt"/>
              </a:rPr>
              <a:t>entry while overstayed. Some Chinese tourists or laborers overstayed their visa and engaged in employment as entrepreneurs or employees, especially as retail traders in </a:t>
            </a:r>
            <a:r>
              <a:rPr lang="en-US" altLang="zh-CN" dirty="0" smtClean="0">
                <a:latin typeface="+mj-lt"/>
              </a:rPr>
              <a:t>Chinatown.</a:t>
            </a:r>
            <a:endParaRPr lang="en-US" altLang="zh-CN" dirty="0">
              <a:latin typeface="+mj-lt"/>
            </a:endParaRPr>
          </a:p>
          <a:p>
            <a:r>
              <a:rPr lang="en-US" altLang="zh-CN" dirty="0" smtClean="0">
                <a:latin typeface="+mj-lt"/>
              </a:rPr>
              <a:t>----”legalizing” by purchasing Filipino citizen birth certificate</a:t>
            </a:r>
            <a:endParaRPr lang="zh-CN" altLang="en-US" dirty="0">
              <a:latin typeface="+mj-lt"/>
            </a:endParaRPr>
          </a:p>
        </p:txBody>
      </p:sp>
    </p:spTree>
    <p:extLst>
      <p:ext uri="{BB962C8B-B14F-4D97-AF65-F5344CB8AC3E}">
        <p14:creationId xmlns:p14="http://schemas.microsoft.com/office/powerpoint/2010/main" val="1644466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504056"/>
          </a:xfrm>
        </p:spPr>
        <p:txBody>
          <a:bodyPr>
            <a:normAutofit fontScale="90000"/>
          </a:bodyPr>
          <a:lstStyle/>
          <a:p>
            <a:r>
              <a:rPr lang="en-US" altLang="zh-CN" sz="3200" dirty="0"/>
              <a:t>2.	Occupation</a:t>
            </a:r>
            <a:endParaRPr lang="zh-CN" altLang="en-US" sz="3200" dirty="0"/>
          </a:p>
        </p:txBody>
      </p:sp>
      <p:sp>
        <p:nvSpPr>
          <p:cNvPr id="3" name="内容占位符 2"/>
          <p:cNvSpPr>
            <a:spLocks noGrp="1"/>
          </p:cNvSpPr>
          <p:nvPr>
            <p:ph idx="1"/>
          </p:nvPr>
        </p:nvSpPr>
        <p:spPr>
          <a:xfrm>
            <a:off x="457200" y="908720"/>
            <a:ext cx="8229600" cy="5415880"/>
          </a:xfrm>
        </p:spPr>
        <p:txBody>
          <a:bodyPr/>
          <a:lstStyle/>
          <a:p>
            <a:r>
              <a:rPr lang="en-US" altLang="zh-CN" dirty="0">
                <a:latin typeface="+mj-lt"/>
              </a:rPr>
              <a:t>168, </a:t>
            </a:r>
            <a:r>
              <a:rPr lang="en-US" altLang="zh-CN" dirty="0" err="1">
                <a:latin typeface="+mj-lt"/>
              </a:rPr>
              <a:t>Divisoria</a:t>
            </a:r>
            <a:r>
              <a:rPr lang="zh-CN" altLang="en-US" dirty="0">
                <a:latin typeface="+mj-lt"/>
              </a:rPr>
              <a:t>、</a:t>
            </a:r>
            <a:r>
              <a:rPr lang="en-US" altLang="zh-CN" dirty="0" err="1">
                <a:latin typeface="+mj-lt"/>
              </a:rPr>
              <a:t>Tutuban</a:t>
            </a:r>
            <a:r>
              <a:rPr lang="zh-CN" altLang="en-US" dirty="0">
                <a:latin typeface="+mj-lt"/>
              </a:rPr>
              <a:t>、 </a:t>
            </a:r>
            <a:r>
              <a:rPr lang="en-US" altLang="zh-CN" dirty="0" err="1">
                <a:latin typeface="+mj-lt"/>
              </a:rPr>
              <a:t>Baclaran</a:t>
            </a:r>
            <a:r>
              <a:rPr lang="zh-CN" altLang="en-US" dirty="0">
                <a:latin typeface="+mj-lt"/>
              </a:rPr>
              <a:t>、</a:t>
            </a:r>
            <a:r>
              <a:rPr lang="en-US" altLang="zh-CN" dirty="0" err="1" smtClean="0">
                <a:latin typeface="+mj-lt"/>
              </a:rPr>
              <a:t>Quiapo</a:t>
            </a:r>
            <a:r>
              <a:rPr lang="en-US" altLang="zh-CN" dirty="0" smtClean="0">
                <a:latin typeface="+mj-lt"/>
              </a:rPr>
              <a:t>……</a:t>
            </a:r>
          </a:p>
          <a:p>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23990"/>
            <a:ext cx="7454019" cy="42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181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a:p>
        </p:txBody>
      </p:sp>
      <p:sp>
        <p:nvSpPr>
          <p:cNvPr id="5" name="内容占位符 4"/>
          <p:cNvSpPr>
            <a:spLocks noGrp="1"/>
          </p:cNvSpPr>
          <p:nvPr>
            <p:ph idx="1"/>
          </p:nvPr>
        </p:nvSpPr>
        <p:spPr/>
        <p:txBody>
          <a:bodyPr/>
          <a:lstStyle/>
          <a:p>
            <a:r>
              <a:rPr lang="en-US" altLang="zh-CN" dirty="0"/>
              <a:t> Little by little, some </a:t>
            </a:r>
            <a:r>
              <a:rPr lang="en-US" altLang="zh-CN" dirty="0" smtClean="0"/>
              <a:t> NCM finally </a:t>
            </a:r>
            <a:r>
              <a:rPr lang="en-US" altLang="zh-CN" dirty="0"/>
              <a:t>are successfully expanding their business and </a:t>
            </a:r>
            <a:r>
              <a:rPr lang="en-US" altLang="zh-CN" dirty="0" smtClean="0"/>
              <a:t>will engaged in other industries, such as manufacture, real estate….</a:t>
            </a:r>
            <a:endParaRPr lang="en-US" altLang="zh-CN" dirty="0"/>
          </a:p>
          <a:p>
            <a:r>
              <a:rPr lang="en-US" altLang="zh-CN" dirty="0" smtClean="0"/>
              <a:t> </a:t>
            </a:r>
            <a:r>
              <a:rPr lang="en-US" altLang="zh-CN" dirty="0"/>
              <a:t>It is said almost 70 percent of the whole Philippine goods are distributed from the wholesalers of </a:t>
            </a:r>
            <a:r>
              <a:rPr lang="en-US" altLang="zh-CN" dirty="0" err="1"/>
              <a:t>Binondo-Divisoria</a:t>
            </a:r>
            <a:r>
              <a:rPr lang="en-US" altLang="zh-CN" dirty="0"/>
              <a:t> areas, and many of them are Chinese businessmen.</a:t>
            </a:r>
            <a:endParaRPr lang="zh-CN" altLang="en-US" dirty="0"/>
          </a:p>
        </p:txBody>
      </p:sp>
    </p:spTree>
    <p:extLst>
      <p:ext uri="{BB962C8B-B14F-4D97-AF65-F5344CB8AC3E}">
        <p14:creationId xmlns:p14="http://schemas.microsoft.com/office/powerpoint/2010/main" val="3371914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1648061"/>
            <a:ext cx="3328704" cy="443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3"/>
          <p:cNvSpPr>
            <a:spLocks noGrp="1"/>
          </p:cNvSpPr>
          <p:nvPr>
            <p:ph type="title"/>
          </p:nvPr>
        </p:nvSpPr>
        <p:spPr/>
        <p:txBody>
          <a:bodyPr/>
          <a:lstStyle/>
          <a:p>
            <a:endParaRPr lang="zh-CN" altLang="en-US"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348880"/>
            <a:ext cx="4035425" cy="303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内容占位符 7"/>
          <p:cNvSpPr>
            <a:spLocks noGrp="1"/>
          </p:cNvSpPr>
          <p:nvPr>
            <p:ph sz="half" idx="2"/>
          </p:nvPr>
        </p:nvSpPr>
        <p:spPr/>
        <p:txBody>
          <a:bodyPr/>
          <a:lstStyle/>
          <a:p>
            <a:endParaRPr lang="zh-CN" altLang="en-US" dirty="0"/>
          </a:p>
        </p:txBody>
      </p:sp>
    </p:spTree>
    <p:extLst>
      <p:ext uri="{BB962C8B-B14F-4D97-AF65-F5344CB8AC3E}">
        <p14:creationId xmlns:p14="http://schemas.microsoft.com/office/powerpoint/2010/main" val="764369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dirty="0"/>
              <a:t>3. Influences: positive and negative </a:t>
            </a:r>
            <a:r>
              <a:rPr lang="en-US" altLang="zh-CN" dirty="0"/>
              <a:t/>
            </a:r>
            <a:br>
              <a:rPr lang="en-US" altLang="zh-CN" dirty="0"/>
            </a:br>
            <a:endParaRPr lang="zh-CN" altLang="en-US" dirty="0"/>
          </a:p>
        </p:txBody>
      </p:sp>
      <p:sp>
        <p:nvSpPr>
          <p:cNvPr id="3" name="内容占位符 2"/>
          <p:cNvSpPr>
            <a:spLocks noGrp="1"/>
          </p:cNvSpPr>
          <p:nvPr>
            <p:ph idx="1"/>
          </p:nvPr>
        </p:nvSpPr>
        <p:spPr>
          <a:xfrm>
            <a:off x="457200" y="1340768"/>
            <a:ext cx="8229600" cy="4983832"/>
          </a:xfrm>
        </p:spPr>
        <p:txBody>
          <a:bodyPr>
            <a:normAutofit/>
          </a:bodyPr>
          <a:lstStyle/>
          <a:p>
            <a:r>
              <a:rPr lang="en-US" altLang="zh-CN" dirty="0" smtClean="0">
                <a:latin typeface="+mj-lt"/>
              </a:rPr>
              <a:t>----</a:t>
            </a:r>
            <a:r>
              <a:rPr lang="en-US" altLang="zh-CN" dirty="0">
                <a:latin typeface="+mj-lt"/>
              </a:rPr>
              <a:t>Positive influence</a:t>
            </a:r>
          </a:p>
          <a:p>
            <a:r>
              <a:rPr lang="en-US" altLang="zh-CN" dirty="0" smtClean="0">
                <a:latin typeface="+mj-lt"/>
              </a:rPr>
              <a:t>First, </a:t>
            </a:r>
            <a:r>
              <a:rPr lang="en-US" altLang="zh-CN" dirty="0">
                <a:latin typeface="+mj-lt"/>
              </a:rPr>
              <a:t>massive cheap goods that meet the demand of Filipinos, especially the ones in low social level.</a:t>
            </a:r>
            <a:endParaRPr lang="en-US" altLang="zh-CN" dirty="0" smtClean="0">
              <a:latin typeface="+mj-lt"/>
            </a:endParaRPr>
          </a:p>
          <a:p>
            <a:r>
              <a:rPr lang="en-US" altLang="zh-CN" dirty="0" smtClean="0">
                <a:latin typeface="+mj-lt"/>
              </a:rPr>
              <a:t>Second, job creation</a:t>
            </a:r>
          </a:p>
          <a:p>
            <a:r>
              <a:rPr lang="en-US" altLang="zh-CN" dirty="0" smtClean="0">
                <a:latin typeface="+mj-lt"/>
              </a:rPr>
              <a:t>Third, some NCM are </a:t>
            </a:r>
            <a:r>
              <a:rPr lang="en-US" altLang="zh-CN" dirty="0">
                <a:latin typeface="+mj-lt"/>
              </a:rPr>
              <a:t>devoting themselves into a wide range of enterprises from manufacturing, food industry, real estate to trade. </a:t>
            </a:r>
            <a:r>
              <a:rPr lang="en-US" altLang="zh-CN" dirty="0" smtClean="0">
                <a:latin typeface="+mj-lt"/>
              </a:rPr>
              <a:t>It helps Philippines </a:t>
            </a:r>
          </a:p>
          <a:p>
            <a:r>
              <a:rPr lang="en-US" altLang="zh-CN" dirty="0" smtClean="0">
                <a:latin typeface="+mj-lt"/>
              </a:rPr>
              <a:t>Forth, social participation</a:t>
            </a:r>
          </a:p>
          <a:p>
            <a:r>
              <a:rPr lang="en-US" altLang="zh-CN" dirty="0" smtClean="0">
                <a:latin typeface="+mj-lt"/>
              </a:rPr>
              <a:t> NCM </a:t>
            </a:r>
            <a:r>
              <a:rPr lang="en-US" altLang="zh-CN" dirty="0">
                <a:latin typeface="+mj-lt"/>
              </a:rPr>
              <a:t>and </a:t>
            </a:r>
            <a:r>
              <a:rPr lang="en-US" altLang="zh-CN" dirty="0" smtClean="0">
                <a:latin typeface="+mj-lt"/>
              </a:rPr>
              <a:t>the associations </a:t>
            </a:r>
            <a:r>
              <a:rPr lang="en-US" altLang="zh-CN" dirty="0">
                <a:latin typeface="+mj-lt"/>
              </a:rPr>
              <a:t>they are affiliated with, are willing to contribute to Philippines mainstream society. </a:t>
            </a:r>
            <a:endParaRPr lang="en-US" altLang="zh-CN" dirty="0" smtClean="0">
              <a:latin typeface="+mj-lt"/>
            </a:endParaRPr>
          </a:p>
          <a:p>
            <a:endParaRPr lang="zh-CN" altLang="en-US" dirty="0"/>
          </a:p>
        </p:txBody>
      </p:sp>
    </p:spTree>
    <p:extLst>
      <p:ext uri="{BB962C8B-B14F-4D97-AF65-F5344CB8AC3E}">
        <p14:creationId xmlns:p14="http://schemas.microsoft.com/office/powerpoint/2010/main" val="415151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800" dirty="0"/>
          </a:p>
        </p:txBody>
      </p:sp>
      <p:sp>
        <p:nvSpPr>
          <p:cNvPr id="3" name="内容占位符 2"/>
          <p:cNvSpPr>
            <a:spLocks noGrp="1"/>
          </p:cNvSpPr>
          <p:nvPr>
            <p:ph idx="1"/>
          </p:nvPr>
        </p:nvSpPr>
        <p:spPr/>
        <p:txBody>
          <a:bodyPr>
            <a:normAutofit fontScale="85000" lnSpcReduction="20000"/>
          </a:bodyPr>
          <a:lstStyle/>
          <a:p>
            <a:r>
              <a:rPr lang="en-US" altLang="zh-CN" dirty="0" smtClean="0"/>
              <a:t>There </a:t>
            </a:r>
            <a:r>
              <a:rPr lang="en-US" altLang="zh-CN" dirty="0"/>
              <a:t>are three Chinese associations that are mainly or fully composed of new Chinese migrants, and they are Overseas Chinese Alumni Association of the Philippines (OCAAP-</a:t>
            </a:r>
            <a:r>
              <a:rPr lang="zh-CN" altLang="en-US" dirty="0"/>
              <a:t>菲律宾旅菲各校友会联合会</a:t>
            </a:r>
            <a:r>
              <a:rPr lang="en-US" altLang="zh-CN" dirty="0"/>
              <a:t>), Overseas Chinese Chamber of Commerce and Industry (OCCCI-</a:t>
            </a:r>
            <a:r>
              <a:rPr lang="zh-CN" altLang="en-US" dirty="0"/>
              <a:t>旅菲华侨工商联总会</a:t>
            </a:r>
            <a:r>
              <a:rPr lang="en-US" altLang="zh-CN" dirty="0"/>
              <a:t>), and Philippines Chinese Chamber of Commerce and Industry (PCCCI-</a:t>
            </a:r>
            <a:r>
              <a:rPr lang="zh-CN" altLang="en-US" dirty="0"/>
              <a:t>菲律宾中国商会</a:t>
            </a:r>
            <a:r>
              <a:rPr lang="en-US" altLang="zh-CN" dirty="0" smtClean="0"/>
              <a:t>).</a:t>
            </a:r>
          </a:p>
          <a:p>
            <a:endParaRPr lang="en-US" altLang="zh-CN" dirty="0"/>
          </a:p>
          <a:p>
            <a:r>
              <a:rPr lang="en-US" altLang="zh-CN" dirty="0" smtClean="0"/>
              <a:t> They are </a:t>
            </a:r>
            <a:r>
              <a:rPr lang="en-US" altLang="zh-CN" dirty="0"/>
              <a:t>very active in helping the Philippines on disaster relief, free clinic, blood donation, firefighting, donating to orphanages, nursing homes, schools and churches. </a:t>
            </a:r>
            <a:endParaRPr lang="en-US" altLang="zh-CN" dirty="0" smtClean="0"/>
          </a:p>
          <a:p>
            <a:r>
              <a:rPr lang="en-US" altLang="zh-CN" dirty="0" smtClean="0">
                <a:solidFill>
                  <a:srgbClr val="FF0000"/>
                </a:solidFill>
              </a:rPr>
              <a:t>As </a:t>
            </a:r>
            <a:r>
              <a:rPr lang="en-US" altLang="zh-CN" dirty="0">
                <a:solidFill>
                  <a:srgbClr val="FF0000"/>
                </a:solidFill>
              </a:rPr>
              <a:t>of </a:t>
            </a:r>
            <a:r>
              <a:rPr lang="en-US" altLang="zh-CN" dirty="0" smtClean="0">
                <a:solidFill>
                  <a:srgbClr val="FF0000"/>
                </a:solidFill>
              </a:rPr>
              <a:t>Nov.27,2013, </a:t>
            </a:r>
            <a:r>
              <a:rPr lang="en-US" altLang="zh-CN" dirty="0">
                <a:solidFill>
                  <a:srgbClr val="FF0000"/>
                </a:solidFill>
              </a:rPr>
              <a:t>OCAAP has donated over 10 million Pesos which does not include materials and is still in increasing. As of Nov. 29, Chinese associations have donated over 100 million pesos for disaster relief.</a:t>
            </a:r>
            <a:endParaRPr lang="zh-CN" altLang="en-US" dirty="0">
              <a:solidFill>
                <a:srgbClr val="FF0000"/>
              </a:solidFill>
            </a:endParaRPr>
          </a:p>
        </p:txBody>
      </p:sp>
    </p:spTree>
    <p:extLst>
      <p:ext uri="{BB962C8B-B14F-4D97-AF65-F5344CB8AC3E}">
        <p14:creationId xmlns:p14="http://schemas.microsoft.com/office/powerpoint/2010/main" val="1107150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sz="3200" dirty="0"/>
              <a:t>Overseas Chinese Chamber of Commerce and Industry (OCCCI-</a:t>
            </a:r>
            <a:r>
              <a:rPr lang="zh-CN" altLang="en-US" sz="3200" dirty="0"/>
              <a:t>旅菲华侨工商联总会</a:t>
            </a:r>
            <a:r>
              <a:rPr lang="en-US" altLang="zh-CN" sz="3200" dirty="0"/>
              <a:t>)</a:t>
            </a:r>
            <a:endParaRPr lang="zh-CN" altLang="en-US" sz="3200" dirty="0"/>
          </a:p>
        </p:txBody>
      </p:sp>
      <p:sp>
        <p:nvSpPr>
          <p:cNvPr id="5" name="文本占位符 4"/>
          <p:cNvSpPr>
            <a:spLocks noGrp="1"/>
          </p:cNvSpPr>
          <p:nvPr>
            <p:ph type="body" idx="1"/>
          </p:nvPr>
        </p:nvSpPr>
        <p:spPr/>
        <p:txBody>
          <a:bodyPr/>
          <a:lstStyle/>
          <a:p>
            <a:r>
              <a:rPr lang="en-US" altLang="zh-CN" dirty="0" smtClean="0">
                <a:latin typeface="+mj-lt"/>
              </a:rPr>
              <a:t>First anniversary </a:t>
            </a:r>
            <a:endParaRPr lang="zh-CN" altLang="en-US" dirty="0">
              <a:latin typeface="+mj-lt"/>
            </a:endParaRPr>
          </a:p>
        </p:txBody>
      </p:sp>
      <p:sp>
        <p:nvSpPr>
          <p:cNvPr id="7" name="文本占位符 6"/>
          <p:cNvSpPr>
            <a:spLocks noGrp="1"/>
          </p:cNvSpPr>
          <p:nvPr>
            <p:ph type="body" sz="half" idx="3"/>
          </p:nvPr>
        </p:nvSpPr>
        <p:spPr/>
        <p:txBody>
          <a:bodyPr/>
          <a:lstStyle/>
          <a:p>
            <a:r>
              <a:rPr lang="en-US" altLang="zh-CN" dirty="0" smtClean="0">
                <a:latin typeface="+mj-lt"/>
              </a:rPr>
              <a:t>Fifth anniversary</a:t>
            </a:r>
            <a:endParaRPr lang="zh-CN" altLang="en-US" dirty="0">
              <a:latin typeface="+mj-lt"/>
            </a:endParaRPr>
          </a:p>
        </p:txBody>
      </p:sp>
      <p:pic>
        <p:nvPicPr>
          <p:cNvPr id="1126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59343" y="2922869"/>
            <a:ext cx="4035902" cy="302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922953"/>
            <a:ext cx="4041775" cy="302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026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a:t>----Negative influence</a:t>
            </a:r>
          </a:p>
          <a:p>
            <a:r>
              <a:rPr lang="en-US" altLang="zh-CN" dirty="0" smtClean="0">
                <a:latin typeface="+mj-lt"/>
              </a:rPr>
              <a:t>Firstly</a:t>
            </a:r>
            <a:r>
              <a:rPr lang="en-US" altLang="zh-CN" dirty="0">
                <a:latin typeface="+mj-lt"/>
              </a:rPr>
              <a:t>, some new Chinese migrants are involving in criminal activities, such as smuggling, drug trafficking and tax dodging. It is wildly believed that tax dodging is a very common phenomenon in China town where many new Chinese migrant concentrate.</a:t>
            </a:r>
          </a:p>
          <a:p>
            <a:r>
              <a:rPr lang="en-US" altLang="zh-CN" dirty="0">
                <a:latin typeface="+mj-lt"/>
              </a:rPr>
              <a:t>Second, </a:t>
            </a:r>
            <a:r>
              <a:rPr lang="en-US" altLang="zh-CN" dirty="0" smtClean="0">
                <a:latin typeface="+mj-lt"/>
              </a:rPr>
              <a:t>NCM influx and </a:t>
            </a:r>
            <a:r>
              <a:rPr lang="en-US" altLang="zh-CN" dirty="0">
                <a:latin typeface="+mj-lt"/>
              </a:rPr>
              <a:t>the cheap good they are selling led to acute business competition, which forces some </a:t>
            </a:r>
            <a:r>
              <a:rPr lang="en-US" altLang="zh-CN" dirty="0" err="1">
                <a:latin typeface="+mj-lt"/>
              </a:rPr>
              <a:t>Tsinoy</a:t>
            </a:r>
            <a:r>
              <a:rPr lang="en-US" altLang="zh-CN" dirty="0">
                <a:latin typeface="+mj-lt"/>
              </a:rPr>
              <a:t> businessmen give up their traditional business and transfer to other field.</a:t>
            </a:r>
          </a:p>
          <a:p>
            <a:endParaRPr lang="zh-CN" altLang="en-US" dirty="0"/>
          </a:p>
        </p:txBody>
      </p:sp>
    </p:spTree>
    <p:extLst>
      <p:ext uri="{BB962C8B-B14F-4D97-AF65-F5344CB8AC3E}">
        <p14:creationId xmlns:p14="http://schemas.microsoft.com/office/powerpoint/2010/main" val="3582089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792088"/>
          </a:xfrm>
        </p:spPr>
        <p:txBody>
          <a:bodyPr>
            <a:normAutofit fontScale="90000"/>
          </a:bodyPr>
          <a:lstStyle/>
          <a:p>
            <a:r>
              <a:rPr lang="en-US" altLang="zh-CN" sz="3100" dirty="0"/>
              <a:t>V.	Conclusions: Implication for international relations</a:t>
            </a:r>
            <a:r>
              <a:rPr lang="en-US" altLang="zh-CN" sz="3200" dirty="0"/>
              <a:t/>
            </a:r>
            <a:br>
              <a:rPr lang="en-US" altLang="zh-CN" sz="3200" dirty="0"/>
            </a:br>
            <a:endParaRPr lang="zh-CN" altLang="en-US" sz="3200" dirty="0"/>
          </a:p>
        </p:txBody>
      </p:sp>
      <p:sp>
        <p:nvSpPr>
          <p:cNvPr id="3" name="内容占位符 2"/>
          <p:cNvSpPr>
            <a:spLocks noGrp="1"/>
          </p:cNvSpPr>
          <p:nvPr>
            <p:ph idx="1"/>
          </p:nvPr>
        </p:nvSpPr>
        <p:spPr>
          <a:xfrm>
            <a:off x="457200" y="836712"/>
            <a:ext cx="8229600" cy="5487888"/>
          </a:xfrm>
        </p:spPr>
        <p:txBody>
          <a:bodyPr>
            <a:normAutofit fontScale="85000" lnSpcReduction="20000"/>
          </a:bodyPr>
          <a:lstStyle/>
          <a:p>
            <a:pPr algn="just"/>
            <a:r>
              <a:rPr lang="en-US" altLang="zh-CN" dirty="0" smtClean="0">
                <a:latin typeface="+mj-lt"/>
              </a:rPr>
              <a:t>1.NCM in </a:t>
            </a:r>
            <a:r>
              <a:rPr lang="en-US" altLang="zh-CN" dirty="0">
                <a:latin typeface="+mj-lt"/>
              </a:rPr>
              <a:t>the Philippines and Singapore are more active in social participation. </a:t>
            </a:r>
            <a:endParaRPr lang="en-US" altLang="zh-CN" dirty="0" smtClean="0">
              <a:latin typeface="+mj-lt"/>
            </a:endParaRPr>
          </a:p>
          <a:p>
            <a:pPr algn="just"/>
            <a:r>
              <a:rPr lang="en-US" altLang="zh-CN" dirty="0" smtClean="0">
                <a:latin typeface="+mj-lt"/>
              </a:rPr>
              <a:t>Even in </a:t>
            </a:r>
            <a:r>
              <a:rPr lang="en-US" altLang="zh-CN" dirty="0">
                <a:latin typeface="+mj-lt"/>
              </a:rPr>
              <a:t>Singapore where </a:t>
            </a:r>
            <a:r>
              <a:rPr lang="en-US" altLang="zh-CN" dirty="0" smtClean="0">
                <a:latin typeface="+mj-lt"/>
              </a:rPr>
              <a:t>government encourages NCM to integrate with mainstream society, their activities </a:t>
            </a:r>
            <a:r>
              <a:rPr lang="en-US" altLang="zh-CN" dirty="0">
                <a:latin typeface="+mj-lt"/>
              </a:rPr>
              <a:t>are mainly </a:t>
            </a:r>
            <a:r>
              <a:rPr lang="en-US" altLang="zh-CN" dirty="0" smtClean="0">
                <a:latin typeface="+mj-lt"/>
              </a:rPr>
              <a:t>limited </a:t>
            </a:r>
            <a:r>
              <a:rPr lang="en-US" altLang="zh-CN" dirty="0">
                <a:latin typeface="+mj-lt"/>
              </a:rPr>
              <a:t>in social and economic field. They are still keeping away from politics. </a:t>
            </a:r>
            <a:endParaRPr lang="en-US" altLang="zh-CN" dirty="0" smtClean="0">
              <a:latin typeface="+mj-lt"/>
            </a:endParaRPr>
          </a:p>
          <a:p>
            <a:pPr algn="just"/>
            <a:r>
              <a:rPr lang="en-US" altLang="zh-CN" dirty="0" smtClean="0">
                <a:latin typeface="+mj-lt"/>
              </a:rPr>
              <a:t>As </a:t>
            </a:r>
            <a:r>
              <a:rPr lang="en-US" altLang="zh-CN" dirty="0">
                <a:latin typeface="+mj-lt"/>
              </a:rPr>
              <a:t>the first generation migration, most of them are still struggling for their family. Besides, they are still facing some obstacles in integrating with the local mainstream society. </a:t>
            </a:r>
            <a:endParaRPr lang="en-US" altLang="zh-CN" dirty="0" smtClean="0">
              <a:latin typeface="+mj-lt"/>
            </a:endParaRPr>
          </a:p>
          <a:p>
            <a:pPr algn="just"/>
            <a:endParaRPr lang="en-US" altLang="zh-CN" dirty="0" smtClean="0">
              <a:latin typeface="+mj-lt"/>
            </a:endParaRPr>
          </a:p>
          <a:p>
            <a:pPr algn="just"/>
            <a:r>
              <a:rPr lang="en-US" altLang="zh-CN" dirty="0" smtClean="0">
                <a:latin typeface="+mj-lt"/>
              </a:rPr>
              <a:t>2. As outsiders</a:t>
            </a:r>
            <a:r>
              <a:rPr lang="en-US" altLang="zh-CN" dirty="0">
                <a:latin typeface="+mj-lt"/>
              </a:rPr>
              <a:t>, they are more easily influenced by government-to-government relations rather than influence international relations. Though they love their </a:t>
            </a:r>
            <a:r>
              <a:rPr lang="en-US" altLang="zh-CN" dirty="0" smtClean="0">
                <a:latin typeface="+mj-lt"/>
              </a:rPr>
              <a:t>home country </a:t>
            </a:r>
            <a:r>
              <a:rPr lang="en-US" altLang="zh-CN" dirty="0">
                <a:latin typeface="+mj-lt"/>
              </a:rPr>
              <a:t>and the host </a:t>
            </a:r>
            <a:r>
              <a:rPr lang="en-US" altLang="zh-CN" dirty="0" smtClean="0">
                <a:latin typeface="+mj-lt"/>
              </a:rPr>
              <a:t>country </a:t>
            </a:r>
            <a:r>
              <a:rPr lang="en-US" altLang="zh-CN" dirty="0">
                <a:latin typeface="+mj-lt"/>
              </a:rPr>
              <a:t>they are based, neither do they have access or </a:t>
            </a:r>
            <a:r>
              <a:rPr lang="en-US" altLang="zh-CN" dirty="0" smtClean="0">
                <a:latin typeface="+mj-lt"/>
              </a:rPr>
              <a:t>resource </a:t>
            </a:r>
            <a:r>
              <a:rPr lang="en-US" altLang="zh-CN" dirty="0">
                <a:latin typeface="+mj-lt"/>
              </a:rPr>
              <a:t>to politics, nor do they have interest on political participation. To be precisely, they are still “non-political animal</a:t>
            </a:r>
            <a:r>
              <a:rPr lang="en-US" altLang="zh-CN" dirty="0" smtClean="0">
                <a:latin typeface="+mj-lt"/>
              </a:rPr>
              <a:t>”.</a:t>
            </a:r>
          </a:p>
          <a:p>
            <a:pPr algn="just"/>
            <a:endParaRPr lang="en-US" altLang="zh-CN" dirty="0" smtClean="0">
              <a:latin typeface="+mj-lt"/>
            </a:endParaRPr>
          </a:p>
          <a:p>
            <a:pPr algn="just"/>
            <a:r>
              <a:rPr lang="en-US" altLang="zh-CN" dirty="0" smtClean="0">
                <a:latin typeface="+mj-lt"/>
              </a:rPr>
              <a:t>Anyway, just give them time and policy space, they will do better little by little, which finally helps the host country.</a:t>
            </a:r>
            <a:endParaRPr lang="en-US" altLang="zh-CN" dirty="0"/>
          </a:p>
          <a:p>
            <a:endParaRPr lang="zh-CN" altLang="en-US" dirty="0"/>
          </a:p>
        </p:txBody>
      </p:sp>
    </p:spTree>
    <p:extLst>
      <p:ext uri="{BB962C8B-B14F-4D97-AF65-F5344CB8AC3E}">
        <p14:creationId xmlns:p14="http://schemas.microsoft.com/office/powerpoint/2010/main" val="39112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 </a:t>
            </a:r>
            <a:r>
              <a:rPr lang="en-US" altLang="zh-CN" sz="4400" dirty="0" smtClean="0"/>
              <a:t>What is new Chinese migrants?</a:t>
            </a:r>
            <a:endParaRPr lang="zh-CN" altLang="en-US" sz="4400" dirty="0"/>
          </a:p>
        </p:txBody>
      </p:sp>
      <p:sp>
        <p:nvSpPr>
          <p:cNvPr id="3" name="内容占位符 2"/>
          <p:cNvSpPr>
            <a:spLocks noGrp="1"/>
          </p:cNvSpPr>
          <p:nvPr>
            <p:ph idx="1"/>
          </p:nvPr>
        </p:nvSpPr>
        <p:spPr/>
        <p:txBody>
          <a:bodyPr/>
          <a:lstStyle/>
          <a:p>
            <a:r>
              <a:rPr lang="en-US" altLang="zh-CN" dirty="0" smtClean="0">
                <a:latin typeface="+mj-lt"/>
              </a:rPr>
              <a:t>Long history: Chinese </a:t>
            </a:r>
            <a:r>
              <a:rPr lang="en-US" altLang="zh-CN" dirty="0">
                <a:latin typeface="+mj-lt"/>
              </a:rPr>
              <a:t>immigration can date back to over one thousand years ago, namely Han and Tang </a:t>
            </a:r>
            <a:r>
              <a:rPr lang="en-US" altLang="zh-CN" dirty="0" smtClean="0">
                <a:latin typeface="+mj-lt"/>
              </a:rPr>
              <a:t>dynasties.</a:t>
            </a:r>
          </a:p>
          <a:p>
            <a:r>
              <a:rPr lang="en-US" altLang="zh-CN" dirty="0" smtClean="0">
                <a:latin typeface="+mj-lt"/>
              </a:rPr>
              <a:t>The establishment of PRC in China and the suspend of normal Chinese outflow.</a:t>
            </a:r>
          </a:p>
          <a:p>
            <a:r>
              <a:rPr lang="en-US" altLang="zh-CN" dirty="0" smtClean="0">
                <a:latin typeface="+mj-lt"/>
              </a:rPr>
              <a:t>The reviving of Chinese immigration since the end of 1970s after China’s opening up an reform policy</a:t>
            </a:r>
          </a:p>
          <a:p>
            <a:endParaRPr lang="en-US" altLang="zh-CN" dirty="0">
              <a:latin typeface="+mj-lt"/>
            </a:endParaRPr>
          </a:p>
          <a:p>
            <a:r>
              <a:rPr lang="en-US" altLang="zh-CN" dirty="0" smtClean="0">
                <a:latin typeface="+mj-lt"/>
              </a:rPr>
              <a:t>Old migrants and new migrants</a:t>
            </a:r>
            <a:endParaRPr lang="zh-CN" altLang="en-US" dirty="0">
              <a:latin typeface="+mj-lt"/>
            </a:endParaRPr>
          </a:p>
        </p:txBody>
      </p:sp>
    </p:spTree>
    <p:extLst>
      <p:ext uri="{BB962C8B-B14F-4D97-AF65-F5344CB8AC3E}">
        <p14:creationId xmlns:p14="http://schemas.microsoft.com/office/powerpoint/2010/main" val="5511191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lstStyle/>
          <a:p>
            <a:pPr algn="ctr"/>
            <a:r>
              <a:rPr lang="en-US" altLang="zh-CN" i="1" dirty="0"/>
              <a:t>Thanks!</a:t>
            </a:r>
            <a:r>
              <a:rPr lang="zh-CN" altLang="en-US" dirty="0"/>
              <a:t/>
            </a:r>
            <a:br>
              <a:rPr lang="zh-CN" altLang="en-US" dirty="0"/>
            </a:br>
            <a:endParaRPr lang="zh-CN" altLang="en-US" dirty="0"/>
          </a:p>
        </p:txBody>
      </p:sp>
      <p:sp>
        <p:nvSpPr>
          <p:cNvPr id="3" name="内容占位符 2"/>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342806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normAutofit/>
          </a:bodyPr>
          <a:lstStyle/>
          <a:p>
            <a:r>
              <a:rPr lang="en-US" altLang="zh-CN" sz="3600" dirty="0" smtClean="0"/>
              <a:t>Definitions of International migrant</a:t>
            </a:r>
            <a:endParaRPr lang="zh-CN" altLang="en-US" sz="3600" dirty="0"/>
          </a:p>
        </p:txBody>
      </p:sp>
      <p:sp>
        <p:nvSpPr>
          <p:cNvPr id="3" name="内容占位符 2"/>
          <p:cNvSpPr>
            <a:spLocks noGrp="1"/>
          </p:cNvSpPr>
          <p:nvPr>
            <p:ph idx="1"/>
          </p:nvPr>
        </p:nvSpPr>
        <p:spPr>
          <a:xfrm>
            <a:off x="457200" y="1340768"/>
            <a:ext cx="8229600" cy="4983832"/>
          </a:xfrm>
        </p:spPr>
        <p:txBody>
          <a:bodyPr>
            <a:normAutofit fontScale="92500" lnSpcReduction="20000"/>
          </a:bodyPr>
          <a:lstStyle/>
          <a:p>
            <a:r>
              <a:rPr lang="en-US" altLang="zh-CN" i="1" dirty="0">
                <a:latin typeface="+mj-lt"/>
              </a:rPr>
              <a:t>Department of Economic and Social Affairs Statistics Division (DESASD) </a:t>
            </a:r>
          </a:p>
          <a:p>
            <a:r>
              <a:rPr lang="en-US" altLang="zh-CN" i="1" dirty="0" smtClean="0">
                <a:latin typeface="+mj-lt"/>
              </a:rPr>
              <a:t>“An international migrant is defined as any person who changes his or her country of usual residence. A person’s country of usual residence is that in which the person lives, that is to say, the country in which the person as a place to live where he or she normally spends the daily period of rest. </a:t>
            </a:r>
            <a:r>
              <a:rPr lang="en-US" altLang="zh-CN" i="1" dirty="0" smtClean="0">
                <a:solidFill>
                  <a:srgbClr val="FF0000"/>
                </a:solidFill>
                <a:latin typeface="+mj-lt"/>
              </a:rPr>
              <a:t>Temporary travel abroad for purpose of recreation, holiday, business, medical treatment or religious pilgrimage does not entail a change in the country of usual residence</a:t>
            </a:r>
            <a:r>
              <a:rPr lang="en-US" altLang="zh-CN" i="1" dirty="0" smtClean="0">
                <a:latin typeface="+mj-lt"/>
              </a:rPr>
              <a:t>”.</a:t>
            </a:r>
          </a:p>
          <a:p>
            <a:r>
              <a:rPr lang="en-US" altLang="zh-CN" i="1" dirty="0">
                <a:latin typeface="+mj-lt"/>
              </a:rPr>
              <a:t>International Organization for Migration (IOM) </a:t>
            </a:r>
            <a:r>
              <a:rPr lang="en-US" altLang="zh-CN" i="1" dirty="0" smtClean="0">
                <a:latin typeface="+mj-lt"/>
              </a:rPr>
              <a:t>:</a:t>
            </a:r>
          </a:p>
          <a:p>
            <a:r>
              <a:rPr lang="en-US" altLang="zh-CN" i="1" dirty="0" smtClean="0">
                <a:latin typeface="+mj-lt"/>
              </a:rPr>
              <a:t>“</a:t>
            </a:r>
            <a:r>
              <a:rPr lang="en-US" altLang="zh-CN" i="1" dirty="0">
                <a:latin typeface="+mj-lt"/>
              </a:rPr>
              <a:t>Movement of persons who leave their country of origin, or the country of habitual residence, to establish themselves either permanently or temporarily in another country. An international frontier is therefore crossed. “</a:t>
            </a:r>
            <a:endParaRPr lang="en-US" altLang="zh-CN" i="1" dirty="0" smtClean="0">
              <a:latin typeface="+mj-lt"/>
            </a:endParaRPr>
          </a:p>
          <a:p>
            <a:endParaRPr lang="en-US" altLang="zh-CN" i="1" dirty="0" smtClean="0"/>
          </a:p>
          <a:p>
            <a:endParaRPr lang="zh-CN" altLang="en-US" dirty="0"/>
          </a:p>
        </p:txBody>
      </p:sp>
    </p:spTree>
    <p:extLst>
      <p:ext uri="{BB962C8B-B14F-4D97-AF65-F5344CB8AC3E}">
        <p14:creationId xmlns:p14="http://schemas.microsoft.com/office/powerpoint/2010/main" val="20909347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Definition of New Chinese migrant</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latin typeface="+mj-lt"/>
              </a:rPr>
              <a:t>New Chinese Migrants (NCM)  </a:t>
            </a:r>
            <a:r>
              <a:rPr lang="en-US" altLang="zh-CN" dirty="0" smtClean="0">
                <a:latin typeface="+mj-lt"/>
              </a:rPr>
              <a:t>refers to the Chinese who </a:t>
            </a:r>
            <a:r>
              <a:rPr lang="en-US" altLang="zh-CN" dirty="0">
                <a:latin typeface="+mj-lt"/>
              </a:rPr>
              <a:t>emigrated to others countries for long residence or business since the late 1970s. The people holding student visa, as well as China’s labor export staff and Chinese </a:t>
            </a:r>
            <a:r>
              <a:rPr lang="en-US" altLang="zh-CN" dirty="0" smtClean="0">
                <a:latin typeface="+mj-lt"/>
              </a:rPr>
              <a:t>companies </a:t>
            </a:r>
            <a:r>
              <a:rPr lang="en-US" altLang="zh-CN" dirty="0">
                <a:latin typeface="+mj-lt"/>
              </a:rPr>
              <a:t>staff who are dispatched abroad are not included. </a:t>
            </a:r>
            <a:endParaRPr lang="en-US" altLang="zh-CN" dirty="0" smtClean="0">
              <a:latin typeface="+mj-lt"/>
            </a:endParaRPr>
          </a:p>
          <a:p>
            <a:r>
              <a:rPr lang="en-US" altLang="zh-CN" dirty="0" smtClean="0">
                <a:latin typeface="+mj-lt"/>
              </a:rPr>
              <a:t>While </a:t>
            </a:r>
            <a:r>
              <a:rPr lang="en-US" altLang="zh-CN" dirty="0">
                <a:latin typeface="+mj-lt"/>
              </a:rPr>
              <a:t>the </a:t>
            </a:r>
            <a:r>
              <a:rPr lang="en-US" altLang="zh-CN" dirty="0" smtClean="0">
                <a:latin typeface="+mj-lt"/>
              </a:rPr>
              <a:t>labors </a:t>
            </a:r>
            <a:r>
              <a:rPr lang="en-US" altLang="zh-CN" dirty="0">
                <a:latin typeface="+mj-lt"/>
              </a:rPr>
              <a:t>who overstayed and involved into the local labor market after their expiration can be seen as parts of migrants. </a:t>
            </a:r>
            <a:endParaRPr lang="en-US" altLang="zh-CN" dirty="0" smtClean="0">
              <a:latin typeface="+mj-lt"/>
            </a:endParaRPr>
          </a:p>
          <a:p>
            <a:r>
              <a:rPr lang="en-US" altLang="zh-CN" dirty="0" smtClean="0">
                <a:latin typeface="+mj-lt"/>
              </a:rPr>
              <a:t>Some migrant workers, such as bus drivers, construction workers and prostitutes are not. </a:t>
            </a:r>
            <a:endParaRPr lang="zh-CN" altLang="en-US" dirty="0">
              <a:latin typeface="+mj-lt"/>
            </a:endParaRPr>
          </a:p>
        </p:txBody>
      </p:sp>
    </p:spTree>
    <p:extLst>
      <p:ext uri="{BB962C8B-B14F-4D97-AF65-F5344CB8AC3E}">
        <p14:creationId xmlns:p14="http://schemas.microsoft.com/office/powerpoint/2010/main" val="24350039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normAutofit/>
          </a:bodyPr>
          <a:lstStyle/>
          <a:p>
            <a:r>
              <a:rPr lang="en-US" altLang="zh-CN" sz="2800" dirty="0"/>
              <a:t>II. </a:t>
            </a:r>
            <a:r>
              <a:rPr lang="en-US" altLang="zh-CN" sz="2800" dirty="0" smtClean="0"/>
              <a:t>Types </a:t>
            </a:r>
            <a:r>
              <a:rPr lang="en-US" altLang="zh-CN" sz="2800" dirty="0"/>
              <a:t>of new Chinese migrant in Southeast Asia</a:t>
            </a:r>
            <a:endParaRPr lang="zh-CN" altLang="en-US" sz="2800" dirty="0"/>
          </a:p>
        </p:txBody>
      </p:sp>
      <p:sp>
        <p:nvSpPr>
          <p:cNvPr id="3" name="内容占位符 2"/>
          <p:cNvSpPr>
            <a:spLocks noGrp="1"/>
          </p:cNvSpPr>
          <p:nvPr>
            <p:ph idx="1"/>
          </p:nvPr>
        </p:nvSpPr>
        <p:spPr>
          <a:xfrm>
            <a:off x="457200" y="1484784"/>
            <a:ext cx="8229600" cy="4839816"/>
          </a:xfrm>
        </p:spPr>
        <p:txBody>
          <a:bodyPr/>
          <a:lstStyle/>
          <a:p>
            <a:pPr algn="just"/>
            <a:r>
              <a:rPr lang="en-US" altLang="zh-CN" dirty="0"/>
              <a:t>International migration occurs in a variety of ways and styles, and can be categorized into different types according to their legal status, economic status, profession, migration ways, scale, reasons, purpose, or even their origins and </a:t>
            </a:r>
            <a:r>
              <a:rPr lang="en-US" altLang="zh-CN" dirty="0" smtClean="0">
                <a:latin typeface="+mj-lt"/>
              </a:rPr>
              <a:t>resources</a:t>
            </a:r>
            <a:r>
              <a:rPr lang="en-US" altLang="zh-CN" dirty="0" smtClean="0"/>
              <a:t>.</a:t>
            </a:r>
            <a:endParaRPr lang="zh-CN" altLang="en-US" dirty="0"/>
          </a:p>
        </p:txBody>
      </p:sp>
    </p:spTree>
    <p:extLst>
      <p:ext uri="{BB962C8B-B14F-4D97-AF65-F5344CB8AC3E}">
        <p14:creationId xmlns:p14="http://schemas.microsoft.com/office/powerpoint/2010/main" val="5042916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229600" cy="576064"/>
          </a:xfrm>
        </p:spPr>
        <p:txBody>
          <a:bodyPr>
            <a:noAutofit/>
          </a:bodyPr>
          <a:lstStyle/>
          <a:p>
            <a:r>
              <a:rPr lang="en-US" altLang="zh-CN" sz="3600" dirty="0"/>
              <a:t>Types of NCM in Southeast Asia</a:t>
            </a:r>
            <a:endParaRPr lang="zh-CN" altLang="en-US" sz="36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262223102"/>
              </p:ext>
            </p:extLst>
          </p:nvPr>
        </p:nvGraphicFramePr>
        <p:xfrm>
          <a:off x="539552" y="1059446"/>
          <a:ext cx="8229600" cy="5791200"/>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tblGrid>
              <a:tr h="1144815">
                <a:tc>
                  <a:txBody>
                    <a:bodyPr/>
                    <a:lstStyle/>
                    <a:p>
                      <a:pPr algn="just">
                        <a:spcAft>
                          <a:spcPts val="0"/>
                        </a:spcAft>
                      </a:pPr>
                      <a:r>
                        <a:rPr lang="en-US" sz="2000" b="1" kern="0" dirty="0">
                          <a:solidFill>
                            <a:srgbClr val="365F91"/>
                          </a:solidFill>
                          <a:effectLst/>
                          <a:latin typeface="Calibri"/>
                          <a:ea typeface="宋体"/>
                          <a:cs typeface="Times New Roman"/>
                        </a:rPr>
                        <a:t> </a:t>
                      </a:r>
                      <a:endParaRPr lang="zh-CN" sz="2000" kern="100" dirty="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b="1" kern="0" dirty="0">
                          <a:solidFill>
                            <a:srgbClr val="365F91"/>
                          </a:solidFill>
                          <a:effectLst/>
                          <a:latin typeface="Calibri"/>
                          <a:ea typeface="仿宋"/>
                          <a:cs typeface="Times New Roman"/>
                        </a:rPr>
                        <a:t>Investment migrant</a:t>
                      </a:r>
                      <a:endParaRPr lang="zh-CN" sz="2000" kern="100" dirty="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b="1" kern="0">
                          <a:solidFill>
                            <a:srgbClr val="365F91"/>
                          </a:solidFill>
                          <a:effectLst/>
                          <a:latin typeface="Calibri"/>
                          <a:ea typeface="仿宋"/>
                          <a:cs typeface="Times New Roman"/>
                        </a:rPr>
                        <a:t>Retirement migrant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b="1" kern="0">
                          <a:solidFill>
                            <a:srgbClr val="365F91"/>
                          </a:solidFill>
                          <a:effectLst/>
                          <a:latin typeface="Calibri"/>
                          <a:ea typeface="仿宋"/>
                          <a:cs typeface="Times New Roman"/>
                        </a:rPr>
                        <a:t>Skilled migrant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b="1" kern="0">
                          <a:solidFill>
                            <a:srgbClr val="365F91"/>
                          </a:solidFill>
                          <a:effectLst/>
                          <a:latin typeface="Calibri"/>
                          <a:ea typeface="仿宋"/>
                          <a:cs typeface="Times New Roman"/>
                        </a:rPr>
                        <a:t>Amnesty</a:t>
                      </a:r>
                      <a:endParaRPr lang="zh-CN" sz="2000" kern="100">
                        <a:solidFill>
                          <a:srgbClr val="365F91"/>
                        </a:solidFill>
                        <a:effectLst/>
                        <a:latin typeface="Calibri"/>
                        <a:ea typeface="宋体"/>
                        <a:cs typeface="Times New Roman"/>
                      </a:endParaRPr>
                    </a:p>
                    <a:p>
                      <a:pPr algn="just">
                        <a:spcAft>
                          <a:spcPts val="0"/>
                        </a:spcAft>
                      </a:pPr>
                      <a:r>
                        <a:rPr lang="en-US" sz="2000" b="1" kern="0">
                          <a:solidFill>
                            <a:srgbClr val="365F91"/>
                          </a:solidFill>
                          <a:effectLst/>
                          <a:latin typeface="Calibri"/>
                          <a:ea typeface="仿宋"/>
                          <a:cs typeface="Times New Roman"/>
                        </a:rPr>
                        <a:t>migrant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b="1" kern="0">
                          <a:solidFill>
                            <a:srgbClr val="365F91"/>
                          </a:solidFill>
                          <a:effectLst/>
                          <a:latin typeface="Calibri"/>
                          <a:ea typeface="仿宋"/>
                          <a:cs typeface="Times New Roman"/>
                        </a:rPr>
                        <a:t>Long-term </a:t>
                      </a:r>
                      <a:endParaRPr lang="zh-CN" sz="2000" kern="100">
                        <a:solidFill>
                          <a:srgbClr val="365F91"/>
                        </a:solidFill>
                        <a:effectLst/>
                        <a:latin typeface="Calibri"/>
                        <a:ea typeface="宋体"/>
                        <a:cs typeface="Times New Roman"/>
                      </a:endParaRPr>
                    </a:p>
                    <a:p>
                      <a:pPr algn="just">
                        <a:spcAft>
                          <a:spcPts val="0"/>
                        </a:spcAft>
                      </a:pPr>
                      <a:r>
                        <a:rPr lang="en-US" sz="2000" b="1" kern="0">
                          <a:solidFill>
                            <a:srgbClr val="365F91"/>
                          </a:solidFill>
                          <a:effectLst/>
                          <a:latin typeface="Calibri"/>
                          <a:ea typeface="仿宋"/>
                          <a:cs typeface="Times New Roman"/>
                        </a:rPr>
                        <a:t>Working</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b="1" kern="0">
                          <a:solidFill>
                            <a:srgbClr val="365F91"/>
                          </a:solidFill>
                          <a:effectLst/>
                          <a:latin typeface="Calibri"/>
                          <a:ea typeface="仿宋"/>
                          <a:cs typeface="Times New Roman"/>
                        </a:rPr>
                        <a:t>Chinese </a:t>
                      </a:r>
                      <a:endParaRPr lang="zh-CN" sz="2000" kern="100">
                        <a:solidFill>
                          <a:srgbClr val="365F91"/>
                        </a:solidFill>
                        <a:effectLst/>
                        <a:latin typeface="Calibri"/>
                        <a:ea typeface="宋体"/>
                        <a:cs typeface="Times New Roman"/>
                      </a:endParaRPr>
                    </a:p>
                    <a:p>
                      <a:pPr algn="just">
                        <a:spcAft>
                          <a:spcPts val="0"/>
                        </a:spcAft>
                      </a:pPr>
                      <a:r>
                        <a:rPr lang="en-US" sz="2000" b="1" kern="0">
                          <a:solidFill>
                            <a:srgbClr val="365F91"/>
                          </a:solidFill>
                          <a:effectLst/>
                          <a:latin typeface="Calibri"/>
                          <a:ea typeface="仿宋"/>
                          <a:cs typeface="Times New Roman"/>
                        </a:rPr>
                        <a:t>bride</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b="1" kern="0">
                          <a:solidFill>
                            <a:srgbClr val="365F91"/>
                          </a:solidFill>
                          <a:effectLst/>
                          <a:latin typeface="Calibri"/>
                          <a:ea typeface="仿宋"/>
                          <a:cs typeface="Times New Roman"/>
                        </a:rPr>
                        <a:t>Illegal migrant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b="1" kern="0" dirty="0">
                          <a:solidFill>
                            <a:srgbClr val="365F91"/>
                          </a:solidFill>
                          <a:effectLst/>
                          <a:latin typeface="Calibri"/>
                          <a:ea typeface="仿宋"/>
                          <a:cs typeface="Times New Roman"/>
                        </a:rPr>
                        <a:t>Prostitute</a:t>
                      </a:r>
                      <a:endParaRPr lang="zh-CN" sz="2000" kern="100" dirty="0">
                        <a:solidFill>
                          <a:srgbClr val="365F91"/>
                        </a:solidFill>
                        <a:effectLst/>
                        <a:latin typeface="Calibri"/>
                        <a:ea typeface="宋体"/>
                        <a:cs typeface="Times New Roman"/>
                      </a:endParaRPr>
                    </a:p>
                  </a:txBody>
                  <a:tcPr marL="68580" marR="68580" marT="0" marB="0"/>
                </a:tc>
              </a:tr>
              <a:tr h="572407">
                <a:tc>
                  <a:txBody>
                    <a:bodyPr/>
                    <a:lstStyle/>
                    <a:p>
                      <a:pPr algn="just">
                        <a:spcAft>
                          <a:spcPts val="0"/>
                        </a:spcAft>
                      </a:pPr>
                      <a:r>
                        <a:rPr lang="en-US" sz="2000" b="1" kern="0">
                          <a:solidFill>
                            <a:srgbClr val="365F91"/>
                          </a:solidFill>
                          <a:effectLst/>
                          <a:latin typeface="Calibri"/>
                          <a:ea typeface="仿宋"/>
                          <a:cs typeface="Times New Roman"/>
                        </a:rPr>
                        <a:t>Philippine</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dirty="0">
                          <a:solidFill>
                            <a:srgbClr val="365F91"/>
                          </a:solidFill>
                          <a:effectLst/>
                          <a:latin typeface="Calibri"/>
                          <a:ea typeface="仿宋"/>
                          <a:cs typeface="Times New Roman"/>
                        </a:rPr>
                        <a:t>√</a:t>
                      </a:r>
                      <a:endParaRPr lang="zh-CN" sz="2000" kern="100" dirty="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r>
              <a:tr h="572407">
                <a:tc>
                  <a:txBody>
                    <a:bodyPr/>
                    <a:lstStyle/>
                    <a:p>
                      <a:pPr algn="just">
                        <a:spcAft>
                          <a:spcPts val="0"/>
                        </a:spcAft>
                      </a:pPr>
                      <a:r>
                        <a:rPr lang="en-US" sz="2000" b="1" kern="0">
                          <a:solidFill>
                            <a:srgbClr val="365F91"/>
                          </a:solidFill>
                          <a:effectLst/>
                          <a:latin typeface="Calibri"/>
                          <a:ea typeface="仿宋"/>
                          <a:cs typeface="Times New Roman"/>
                        </a:rPr>
                        <a:t>Singapore</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r>
              <a:tr h="572407">
                <a:tc>
                  <a:txBody>
                    <a:bodyPr/>
                    <a:lstStyle/>
                    <a:p>
                      <a:pPr algn="just">
                        <a:spcAft>
                          <a:spcPts val="0"/>
                        </a:spcAft>
                      </a:pPr>
                      <a:r>
                        <a:rPr lang="en-US" sz="2000" b="1" kern="0" dirty="0">
                          <a:solidFill>
                            <a:srgbClr val="365F91"/>
                          </a:solidFill>
                          <a:effectLst/>
                          <a:latin typeface="Calibri"/>
                          <a:ea typeface="仿宋"/>
                          <a:cs typeface="Times New Roman"/>
                        </a:rPr>
                        <a:t>Thailand</a:t>
                      </a:r>
                      <a:endParaRPr lang="zh-CN" sz="2000" kern="100" dirty="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r>
              <a:tr h="572407">
                <a:tc>
                  <a:txBody>
                    <a:bodyPr/>
                    <a:lstStyle/>
                    <a:p>
                      <a:pPr algn="just">
                        <a:spcAft>
                          <a:spcPts val="0"/>
                        </a:spcAft>
                      </a:pPr>
                      <a:r>
                        <a:rPr lang="en-US" sz="2000" b="1" kern="0">
                          <a:solidFill>
                            <a:srgbClr val="365F91"/>
                          </a:solidFill>
                          <a:effectLst/>
                          <a:latin typeface="Calibri"/>
                          <a:ea typeface="仿宋"/>
                          <a:cs typeface="Times New Roman"/>
                        </a:rPr>
                        <a:t>Malaysia</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r>
              <a:tr h="2003426">
                <a:tc>
                  <a:txBody>
                    <a:bodyPr/>
                    <a:lstStyle/>
                    <a:p>
                      <a:pPr marL="57150" indent="-57150" algn="just">
                        <a:spcAft>
                          <a:spcPts val="0"/>
                        </a:spcAft>
                      </a:pPr>
                      <a:r>
                        <a:rPr lang="en-US" sz="2000" b="1" kern="0">
                          <a:solidFill>
                            <a:srgbClr val="365F91"/>
                          </a:solidFill>
                          <a:effectLst/>
                          <a:latin typeface="Calibri"/>
                          <a:ea typeface="仿宋"/>
                          <a:cs typeface="Times New Roman"/>
                        </a:rPr>
                        <a:t>Myanmar, Cambodia, Laos, Vietnam</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dirty="0">
                          <a:solidFill>
                            <a:srgbClr val="365F91"/>
                          </a:solidFill>
                          <a:effectLst/>
                          <a:latin typeface="Calibri"/>
                          <a:ea typeface="仿宋"/>
                          <a:cs typeface="Times New Roman"/>
                        </a:rPr>
                        <a:t> </a:t>
                      </a:r>
                      <a:endParaRPr lang="zh-CN" sz="2000" kern="100" dirty="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dirty="0">
                          <a:solidFill>
                            <a:srgbClr val="365F91"/>
                          </a:solidFill>
                          <a:effectLst/>
                          <a:latin typeface="Calibri"/>
                          <a:ea typeface="仿宋"/>
                          <a:cs typeface="Times New Roman"/>
                        </a:rPr>
                        <a:t> </a:t>
                      </a:r>
                      <a:endParaRPr lang="zh-CN" sz="2000" kern="100" dirty="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dirty="0">
                          <a:solidFill>
                            <a:srgbClr val="365F91"/>
                          </a:solidFill>
                          <a:effectLst/>
                          <a:latin typeface="Calibri"/>
                          <a:ea typeface="仿宋"/>
                          <a:cs typeface="Times New Roman"/>
                        </a:rPr>
                        <a:t> </a:t>
                      </a:r>
                      <a:endParaRPr lang="zh-CN" sz="2000" kern="100" dirty="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 </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a:solidFill>
                            <a:srgbClr val="365F91"/>
                          </a:solidFill>
                          <a:effectLst/>
                          <a:latin typeface="Calibri"/>
                          <a:ea typeface="仿宋"/>
                          <a:cs typeface="Times New Roman"/>
                        </a:rPr>
                        <a:t>√</a:t>
                      </a:r>
                      <a:endParaRPr lang="zh-CN" sz="2000" kern="100">
                        <a:solidFill>
                          <a:srgbClr val="365F91"/>
                        </a:solidFill>
                        <a:effectLst/>
                        <a:latin typeface="Calibri"/>
                        <a:ea typeface="宋体"/>
                        <a:cs typeface="Times New Roman"/>
                      </a:endParaRPr>
                    </a:p>
                  </a:txBody>
                  <a:tcPr marL="68580" marR="68580" marT="0" marB="0"/>
                </a:tc>
                <a:tc>
                  <a:txBody>
                    <a:bodyPr/>
                    <a:lstStyle/>
                    <a:p>
                      <a:pPr algn="just">
                        <a:spcAft>
                          <a:spcPts val="0"/>
                        </a:spcAft>
                      </a:pPr>
                      <a:r>
                        <a:rPr lang="en-US" sz="2000" kern="0" dirty="0">
                          <a:solidFill>
                            <a:srgbClr val="365F91"/>
                          </a:solidFill>
                          <a:effectLst/>
                          <a:latin typeface="Calibri"/>
                          <a:ea typeface="仿宋"/>
                          <a:cs typeface="Times New Roman"/>
                        </a:rPr>
                        <a:t> </a:t>
                      </a:r>
                      <a:endParaRPr lang="zh-CN" sz="2000" kern="100" dirty="0">
                        <a:solidFill>
                          <a:srgbClr val="365F91"/>
                        </a:solidFill>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2140400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dirty="0" smtClean="0">
                <a:latin typeface="+mj-lt"/>
              </a:rPr>
              <a:t>Based on government’s </a:t>
            </a:r>
            <a:r>
              <a:rPr lang="en-US" altLang="zh-CN" dirty="0">
                <a:latin typeface="+mj-lt"/>
              </a:rPr>
              <a:t>migrant policy, </a:t>
            </a:r>
            <a:r>
              <a:rPr lang="en-US" altLang="zh-CN" dirty="0" smtClean="0">
                <a:latin typeface="+mj-lt"/>
              </a:rPr>
              <a:t>migrants’ relationship with host country:</a:t>
            </a:r>
            <a:endParaRPr lang="en-US" altLang="zh-CN" dirty="0">
              <a:latin typeface="+mj-lt"/>
            </a:endParaRPr>
          </a:p>
          <a:p>
            <a:r>
              <a:rPr lang="en-US" altLang="zh-CN" dirty="0" smtClean="0">
                <a:latin typeface="+mj-lt"/>
              </a:rPr>
              <a:t> 1</a:t>
            </a:r>
            <a:r>
              <a:rPr lang="en-US" altLang="zh-CN" dirty="0">
                <a:latin typeface="+mj-lt"/>
              </a:rPr>
              <a:t>. Philippine </a:t>
            </a:r>
            <a:r>
              <a:rPr lang="en-US" altLang="zh-CN" dirty="0" smtClean="0">
                <a:latin typeface="+mj-lt"/>
              </a:rPr>
              <a:t>style</a:t>
            </a:r>
          </a:p>
          <a:p>
            <a:r>
              <a:rPr lang="en-US" altLang="zh-CN" dirty="0">
                <a:latin typeface="+mj-lt"/>
              </a:rPr>
              <a:t>2. Singapore </a:t>
            </a:r>
            <a:r>
              <a:rPr lang="en-US" altLang="zh-CN" dirty="0" smtClean="0">
                <a:latin typeface="+mj-lt"/>
              </a:rPr>
              <a:t>style</a:t>
            </a:r>
          </a:p>
          <a:p>
            <a:r>
              <a:rPr lang="en-US" altLang="zh-CN" dirty="0" smtClean="0">
                <a:latin typeface="+mj-lt"/>
              </a:rPr>
              <a:t>3. Other style</a:t>
            </a:r>
            <a:endParaRPr lang="zh-CN" altLang="en-US" dirty="0">
              <a:latin typeface="+mj-lt"/>
            </a:endParaRPr>
          </a:p>
        </p:txBody>
      </p:sp>
    </p:spTree>
    <p:extLst>
      <p:ext uri="{BB962C8B-B14F-4D97-AF65-F5344CB8AC3E}">
        <p14:creationId xmlns:p14="http://schemas.microsoft.com/office/powerpoint/2010/main" val="254074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504056"/>
          </a:xfrm>
        </p:spPr>
        <p:txBody>
          <a:bodyPr>
            <a:normAutofit fontScale="90000"/>
          </a:bodyPr>
          <a:lstStyle/>
          <a:p>
            <a:r>
              <a:rPr lang="en-US" altLang="zh-CN" dirty="0" smtClean="0"/>
              <a:t>----Philippines style</a:t>
            </a:r>
            <a:endParaRPr lang="zh-CN" altLang="en-US" dirty="0"/>
          </a:p>
        </p:txBody>
      </p:sp>
      <p:sp>
        <p:nvSpPr>
          <p:cNvPr id="3" name="内容占位符 2"/>
          <p:cNvSpPr>
            <a:spLocks noGrp="1"/>
          </p:cNvSpPr>
          <p:nvPr>
            <p:ph idx="1"/>
          </p:nvPr>
        </p:nvSpPr>
        <p:spPr>
          <a:xfrm>
            <a:off x="457200" y="908720"/>
            <a:ext cx="8229600" cy="5415880"/>
          </a:xfrm>
        </p:spPr>
        <p:txBody>
          <a:bodyPr>
            <a:normAutofit/>
          </a:bodyPr>
          <a:lstStyle/>
          <a:p>
            <a:pPr algn="just"/>
            <a:r>
              <a:rPr lang="en-US" altLang="zh-CN" dirty="0" smtClean="0">
                <a:latin typeface="+mj-lt"/>
              </a:rPr>
              <a:t>Philippine </a:t>
            </a:r>
            <a:r>
              <a:rPr lang="en-US" altLang="zh-CN" dirty="0">
                <a:latin typeface="+mj-lt"/>
              </a:rPr>
              <a:t>is the only country that ever granted amnesty policy to illegal aliens and its migration policy is characterized by its human sympathy, high tolerance and flexible space for law enforcement. </a:t>
            </a:r>
            <a:endParaRPr lang="en-US" altLang="zh-CN" dirty="0" smtClean="0">
              <a:latin typeface="+mj-lt"/>
            </a:endParaRPr>
          </a:p>
          <a:p>
            <a:pPr algn="just"/>
            <a:endParaRPr lang="en-US" altLang="zh-CN" dirty="0">
              <a:latin typeface="+mj-lt"/>
            </a:endParaRPr>
          </a:p>
          <a:p>
            <a:pPr algn="just"/>
            <a:r>
              <a:rPr lang="en-US" altLang="zh-CN" dirty="0">
                <a:latin typeface="+mj-lt"/>
              </a:rPr>
              <a:t>In 1988, Philippines government initiated the amnesty program of Executive Order 314 to legalize those who entered the Philippines before 1984. </a:t>
            </a:r>
            <a:r>
              <a:rPr lang="en-US" altLang="zh-CN" dirty="0" smtClean="0">
                <a:latin typeface="+mj-lt"/>
              </a:rPr>
              <a:t>(</a:t>
            </a:r>
            <a:r>
              <a:rPr lang="en-US" altLang="zh-CN" dirty="0">
                <a:latin typeface="+mj-lt"/>
              </a:rPr>
              <a:t>S</a:t>
            </a:r>
            <a:r>
              <a:rPr lang="en-US" altLang="zh-CN" dirty="0" smtClean="0">
                <a:latin typeface="+mj-lt"/>
              </a:rPr>
              <a:t>uspended </a:t>
            </a:r>
            <a:r>
              <a:rPr lang="en-US" altLang="zh-CN" dirty="0">
                <a:latin typeface="+mj-lt"/>
              </a:rPr>
              <a:t>by the Congress in 1989 after a three-month implementation. </a:t>
            </a:r>
            <a:r>
              <a:rPr lang="en-US" altLang="zh-CN" dirty="0" smtClean="0">
                <a:latin typeface="+mj-lt"/>
              </a:rPr>
              <a:t>)</a:t>
            </a:r>
          </a:p>
          <a:p>
            <a:pPr algn="just"/>
            <a:r>
              <a:rPr lang="en-US" altLang="zh-CN" dirty="0" smtClean="0">
                <a:latin typeface="+mj-lt"/>
              </a:rPr>
              <a:t>On </a:t>
            </a:r>
            <a:r>
              <a:rPr lang="en-US" altLang="zh-CN" dirty="0">
                <a:latin typeface="+mj-lt"/>
              </a:rPr>
              <a:t>February 24, 1995, Republic Act 7919 was launched to grant legalized status to the aliens who entered the Philippines prior to June 30, 1992. </a:t>
            </a:r>
          </a:p>
          <a:p>
            <a:endParaRPr lang="zh-CN" altLang="en-US" dirty="0"/>
          </a:p>
        </p:txBody>
      </p:sp>
    </p:spTree>
    <p:extLst>
      <p:ext uri="{BB962C8B-B14F-4D97-AF65-F5344CB8AC3E}">
        <p14:creationId xmlns:p14="http://schemas.microsoft.com/office/powerpoint/2010/main" val="1544523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288</TotalTime>
  <Words>1936</Words>
  <Application>Microsoft Macintosh PowerPoint</Application>
  <PresentationFormat>On-screen Show (4:3)</PresentationFormat>
  <Paragraphs>188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流畅</vt:lpstr>
      <vt:lpstr>    New Chinese migrants in the Philippines and  Southeast Asia:  implications for international relations </vt:lpstr>
      <vt:lpstr>PowerPoint Presentation</vt:lpstr>
      <vt:lpstr>I. What is new Chinese migrants?</vt:lpstr>
      <vt:lpstr>Definitions of International migrant</vt:lpstr>
      <vt:lpstr>Definition of New Chinese migrant</vt:lpstr>
      <vt:lpstr>II. Types of new Chinese migrant in Southeast Asia</vt:lpstr>
      <vt:lpstr>Types of NCM in Southeast Asia</vt:lpstr>
      <vt:lpstr>PowerPoint Presentation</vt:lpstr>
      <vt:lpstr>----Philippines style</vt:lpstr>
      <vt:lpstr>----Singapore style: migration country</vt:lpstr>
      <vt:lpstr>William Zhu, CEO of a Hi-Tec company       Ms. Liu in her restaurant</vt:lpstr>
      <vt:lpstr> ----Other style(may vary in different countries)</vt:lpstr>
      <vt:lpstr>Chinese language school in Thailand</vt:lpstr>
      <vt:lpstr>Chinese brides in Malaysia</vt:lpstr>
      <vt:lpstr>III. Impacts of new Chinese migrant</vt:lpstr>
      <vt:lpstr>Singapore</vt:lpstr>
      <vt:lpstr>PowerPoint Presentation</vt:lpstr>
      <vt:lpstr>2.Other countries</vt:lpstr>
      <vt:lpstr>IV. New Chinese migrants in the Philippines</vt:lpstr>
      <vt:lpstr>Types of NCM in the Philippines</vt:lpstr>
      <vt:lpstr>PowerPoint Presentation</vt:lpstr>
      <vt:lpstr>2. Occupation</vt:lpstr>
      <vt:lpstr>PowerPoint Presentation</vt:lpstr>
      <vt:lpstr>PowerPoint Presentation</vt:lpstr>
      <vt:lpstr>3. Influences: positive and negative  </vt:lpstr>
      <vt:lpstr>PowerPoint Presentation</vt:lpstr>
      <vt:lpstr>Overseas Chinese Chamber of Commerce and Industry (OCCCI-旅菲华侨工商联总会)</vt:lpstr>
      <vt:lpstr>PowerPoint Presentation</vt:lpstr>
      <vt:lpstr>V. Conclusions: Implication for international relations </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柬埔寨最大的华文学校-端华学校 </dc:title>
  <dc:creator>dai fan</dc:creator>
  <cp:lastModifiedBy>Aileen Baviera</cp:lastModifiedBy>
  <cp:revision>49</cp:revision>
  <dcterms:created xsi:type="dcterms:W3CDTF">2013-09-04T03:20:33Z</dcterms:created>
  <dcterms:modified xsi:type="dcterms:W3CDTF">2015-11-27T15:19:36Z</dcterms:modified>
</cp:coreProperties>
</file>