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589" r:id="rId2"/>
    <p:sldId id="590" r:id="rId3"/>
    <p:sldId id="559" r:id="rId4"/>
    <p:sldId id="540" r:id="rId5"/>
    <p:sldId id="588" r:id="rId6"/>
    <p:sldId id="539" r:id="rId7"/>
    <p:sldId id="586" r:id="rId8"/>
    <p:sldId id="592" r:id="rId9"/>
    <p:sldId id="591" r:id="rId10"/>
    <p:sldId id="600" r:id="rId11"/>
    <p:sldId id="551" r:id="rId12"/>
    <p:sldId id="569" r:id="rId13"/>
    <p:sldId id="570" r:id="rId14"/>
    <p:sldId id="596" r:id="rId15"/>
    <p:sldId id="593" r:id="rId16"/>
    <p:sldId id="594" r:id="rId17"/>
    <p:sldId id="597" r:id="rId18"/>
    <p:sldId id="552" r:id="rId19"/>
    <p:sldId id="577" r:id="rId20"/>
    <p:sldId id="598" r:id="rId21"/>
    <p:sldId id="572" r:id="rId22"/>
    <p:sldId id="573" r:id="rId23"/>
    <p:sldId id="574" r:id="rId24"/>
    <p:sldId id="575" r:id="rId25"/>
    <p:sldId id="576" r:id="rId26"/>
    <p:sldId id="599" r:id="rId27"/>
    <p:sldId id="579" r:id="rId28"/>
    <p:sldId id="580" r:id="rId29"/>
    <p:sldId id="581" r:id="rId30"/>
    <p:sldId id="582" r:id="rId31"/>
    <p:sldId id="583" r:id="rId32"/>
    <p:sldId id="584" r:id="rId33"/>
    <p:sldId id="585" r:id="rId34"/>
    <p:sldId id="60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7D98C-A8CE-AD47-AFAA-CFA3443F4F1B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F114C-3471-7E41-8B0C-E95B03877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74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98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8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61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39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906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82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8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20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9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2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414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17562-6D29-A242-8FDA-23284C5D843D}" type="datetimeFigureOut">
              <a:rPr lang="en-US" smtClean="0"/>
              <a:t>12/4/13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C0F7A-4189-924E-8FC2-2A3284C85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085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uPno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Cultural Gaps between the</a:t>
            </a:r>
            <a:br>
              <a:rPr kumimoji="1" lang="en-US" altLang="zh-CN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kumimoji="1" lang="en-US" altLang="zh-CN" sz="48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PHILIPPINES &amp; CHINA</a:t>
            </a:r>
            <a:endParaRPr kumimoji="1" lang="zh-CN" altLang="en-US" sz="48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3757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sz="5400" b="1" i="1" dirty="0" smtClean="0"/>
              <a:t>IMPACT ON PUBLIC OPINION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Social Weather Stations (SWS): it has conducted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quarterly surveys</a:t>
            </a:r>
            <a:r>
              <a:rPr kumimoji="1" lang="en-US" altLang="zh-CN" sz="4400" b="1" dirty="0" smtClean="0"/>
              <a:t> on China trust rating in the Philippines since 1994</a:t>
            </a:r>
          </a:p>
          <a:p>
            <a:r>
              <a:rPr kumimoji="1" lang="en-US" altLang="zh-CN" sz="4400" b="1" dirty="0" smtClean="0"/>
              <a:t>SWS survey: based on interviews with a random sample of 1,200</a:t>
            </a:r>
          </a:p>
          <a:p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6985211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sCh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62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SCARBOROUGH SHOAL</a:t>
            </a:r>
            <a:endParaRPr kumimoji="1" lang="zh-CN" altLang="en-US" sz="5400" b="1" i="1" dirty="0"/>
          </a:p>
        </p:txBody>
      </p:sp>
      <p:pic>
        <p:nvPicPr>
          <p:cNvPr id="7" name="Content Placeholder 6" descr="ScarboMap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9" b="10259"/>
          <a:stretch>
            <a:fillRect/>
          </a:stretch>
        </p:blipFill>
        <p:spPr>
          <a:xfrm>
            <a:off x="0" y="1417638"/>
            <a:ext cx="9045898" cy="5440362"/>
          </a:xfrm>
        </p:spPr>
      </p:pic>
    </p:spTree>
    <p:extLst>
      <p:ext uri="{BB962C8B-B14F-4D97-AF65-F5344CB8AC3E}">
        <p14:creationId xmlns:p14="http://schemas.microsoft.com/office/powerpoint/2010/main" val="248693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SCARBOROUGH SHOAL</a:t>
            </a:r>
            <a:endParaRPr kumimoji="1" lang="zh-CN" altLang="en-US" sz="5400" b="1" i="1" dirty="0"/>
          </a:p>
        </p:txBody>
      </p:sp>
      <p:pic>
        <p:nvPicPr>
          <p:cNvPr id="9" name="Content Placeholder 8" descr="scarbo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1" r="18691"/>
          <a:stretch>
            <a:fillRect/>
          </a:stretch>
        </p:blipFill>
        <p:spPr/>
      </p:pic>
      <p:pic>
        <p:nvPicPr>
          <p:cNvPr id="10" name="Content Placeholder 9" descr="scarbo2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8" r="17248"/>
          <a:stretch>
            <a:fillRect/>
          </a:stretch>
        </p:blipFill>
        <p:spPr>
          <a:xfrm>
            <a:off x="4648200" y="1600200"/>
            <a:ext cx="4038600" cy="5104243"/>
          </a:xfrm>
        </p:spPr>
      </p:pic>
      <p:pic>
        <p:nvPicPr>
          <p:cNvPr id="12" name="Picture 11" descr="scarbo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3999"/>
            <a:ext cx="4038600" cy="518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40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sCh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0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MISCHIEF REEF</a:t>
            </a:r>
            <a:endParaRPr kumimoji="1" lang="zh-CN" altLang="en-US" sz="5400" b="1" i="1" dirty="0"/>
          </a:p>
        </p:txBody>
      </p:sp>
      <p:pic>
        <p:nvPicPr>
          <p:cNvPr id="6" name="Content Placeholder 5" descr="Mischief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" r="1904"/>
          <a:stretch>
            <a:fillRect/>
          </a:stretch>
        </p:blipFill>
        <p:spPr>
          <a:xfrm>
            <a:off x="0" y="1270096"/>
            <a:ext cx="9144000" cy="5587904"/>
          </a:xfrm>
        </p:spPr>
      </p:pic>
    </p:spTree>
    <p:extLst>
      <p:ext uri="{BB962C8B-B14F-4D97-AF65-F5344CB8AC3E}">
        <p14:creationId xmlns:p14="http://schemas.microsoft.com/office/powerpoint/2010/main" val="372447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MISCHIEF REEF</a:t>
            </a:r>
            <a:endParaRPr kumimoji="1" lang="zh-CN" altLang="en-US" sz="5400" b="1" i="1" dirty="0"/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4" name="Content Placeholder 3" descr="Mischief2.jpg"/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"/>
          <a:stretch/>
        </p:blipFill>
        <p:spPr>
          <a:xfrm>
            <a:off x="0" y="1165225"/>
            <a:ext cx="9129713" cy="5692775"/>
          </a:xfrm>
        </p:spPr>
      </p:pic>
    </p:spTree>
    <p:extLst>
      <p:ext uri="{BB962C8B-B14F-4D97-AF65-F5344CB8AC3E}">
        <p14:creationId xmlns:p14="http://schemas.microsoft.com/office/powerpoint/2010/main" val="359812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WR 2013-I Trust in Chin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12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652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w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wSurve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95216"/>
      </p:ext>
    </p:extLst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oImeld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49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PEW SURVEY (2013)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PHL survey:  based on interviews with a random sample of 804 </a:t>
            </a:r>
          </a:p>
          <a:p>
            <a:r>
              <a:rPr kumimoji="1" lang="en-US" altLang="zh-CN" sz="4400" b="1" dirty="0" smtClean="0"/>
              <a:t>CHN survey: based on interviews with a random sample of 3,226</a:t>
            </a:r>
          </a:p>
          <a:p>
            <a:r>
              <a:rPr kumimoji="1" lang="en-US" altLang="zh-CN" sz="4400" b="1" dirty="0" smtClean="0"/>
              <a:t>Surveys conducted March-April 2013, margin of error: 3.5 to 4.5 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567528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IMPRESSION OF CHINA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48% of Filipinos: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unfavorable</a:t>
            </a:r>
            <a:r>
              <a:rPr kumimoji="1" lang="en-US" altLang="zh-CN" sz="4400" b="1" dirty="0" smtClean="0"/>
              <a:t> impression of China, up from 30% in 2002 </a:t>
            </a:r>
          </a:p>
          <a:p>
            <a:r>
              <a:rPr kumimoji="1" lang="en-US" altLang="zh-CN" sz="4400" b="1" dirty="0" smtClean="0"/>
              <a:t>39% of Filipinos considered CHN as an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enemy</a:t>
            </a:r>
            <a:r>
              <a:rPr kumimoji="1" lang="en-US" altLang="zh-CN" sz="4400" b="1" dirty="0" smtClean="0"/>
              <a:t>,” while 22% viewed CHN as a “partner”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94453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PHL-CHN DISPUTE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90% of Filipinos viewed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territorial</a:t>
            </a:r>
            <a:r>
              <a:rPr kumimoji="1" lang="en-US" altLang="zh-CN" sz="4400" b="1" dirty="0" smtClean="0"/>
              <a:t> dispute with China as a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big problem</a:t>
            </a:r>
            <a:r>
              <a:rPr kumimoji="1" lang="en-US" altLang="zh-CN" sz="4400" b="1" dirty="0" smtClean="0"/>
              <a:t>”</a:t>
            </a:r>
          </a:p>
          <a:p>
            <a:r>
              <a:rPr kumimoji="1" lang="en-US" altLang="zh-CN" sz="4400" b="1" dirty="0" smtClean="0"/>
              <a:t>68% considered China’s growing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military powe</a:t>
            </a:r>
            <a:r>
              <a:rPr kumimoji="1" lang="en-US" altLang="zh-CN" sz="4400" b="1" dirty="0" smtClean="0"/>
              <a:t>r as a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bad thing</a:t>
            </a:r>
            <a:r>
              <a:rPr kumimoji="1" lang="en-US" altLang="zh-CN" sz="4400" b="1" dirty="0" smtClean="0"/>
              <a:t>” for the Philippines 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95151952"/>
      </p:ext>
    </p:extLst>
  </p:cSld>
  <p:clrMapOvr>
    <a:masterClrMapping/>
  </p:clrMapOvr>
  <p:transition xmlns:p14="http://schemas.microsoft.com/office/powerpoint/2010/main" spd="slow">
    <p:wheel spokes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USA OR CHINA?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77% of Filipinos: in favor of strong ties with the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USA</a:t>
            </a:r>
          </a:p>
          <a:p>
            <a:r>
              <a:rPr kumimoji="1" lang="en-US" altLang="zh-CN" sz="4400" b="1" dirty="0" smtClean="0"/>
              <a:t>6% in favor of strong ties with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China</a:t>
            </a:r>
          </a:p>
          <a:p>
            <a:r>
              <a:rPr kumimoji="1" lang="en-US" altLang="zh-CN" sz="4400" b="1" dirty="0" smtClean="0"/>
              <a:t>13% in favor of strong ties with both USA &amp; China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5301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US-CHINA RELATIONS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sz="4400" b="1" dirty="0" smtClean="0"/>
              <a:t>Views on US-China relations:</a:t>
            </a:r>
          </a:p>
          <a:p>
            <a:r>
              <a:rPr kumimoji="1" lang="en-US" altLang="zh-CN" sz="4400" b="1" dirty="0" smtClean="0"/>
              <a:t>32% of Chinese: 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cooperative</a:t>
            </a:r>
          </a:p>
          <a:p>
            <a:r>
              <a:rPr kumimoji="1" lang="en-US" altLang="zh-CN" sz="4400" b="1" dirty="0" smtClean="0"/>
              <a:t>23%: 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hostile</a:t>
            </a:r>
            <a:r>
              <a:rPr kumimoji="1" lang="en-US" altLang="zh-CN" sz="4400" b="1" dirty="0" smtClean="0"/>
              <a:t> </a:t>
            </a:r>
          </a:p>
          <a:p>
            <a:r>
              <a:rPr kumimoji="1" lang="en-US" altLang="zh-CN" sz="4400" b="1" dirty="0" smtClean="0"/>
              <a:t>31%:  neither cooperative nor hostile</a:t>
            </a:r>
          </a:p>
          <a:p>
            <a:r>
              <a:rPr kumimoji="1" lang="en-US" altLang="zh-CN" sz="4400" b="1" dirty="0" smtClean="0"/>
              <a:t>15%:  no opinion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80542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iz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92296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HORIZON SURVEY (2012)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China survey: based on interviews with a random sample of  3,775</a:t>
            </a:r>
          </a:p>
          <a:p>
            <a:r>
              <a:rPr kumimoji="1" lang="en-US" altLang="zh-CN" sz="4400" b="1" dirty="0" smtClean="0"/>
              <a:t>Survey conducted Dec 2011-Jan 2012, margin of error: plus or minus 1.7 percentage points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9412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CHINESE VIEW OF USA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52% of Chinese: US seeks to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prevent </a:t>
            </a:r>
            <a:r>
              <a:rPr kumimoji="1" lang="en-US" altLang="zh-CN" sz="4400" b="1" dirty="0" smtClean="0"/>
              <a:t>China from becoming a great power</a:t>
            </a:r>
          </a:p>
          <a:p>
            <a:r>
              <a:rPr kumimoji="1" lang="en-US" altLang="zh-CN" sz="4400" b="1" dirty="0" smtClean="0"/>
              <a:t>27%: US accepts China as a rising power, seeks cooperation</a:t>
            </a:r>
          </a:p>
          <a:p>
            <a:r>
              <a:rPr kumimoji="1" lang="en-US" altLang="zh-CN" sz="4400" b="1" dirty="0" smtClean="0"/>
              <a:t>21%:  Not sure 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97941095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US MILITARY PRESENCE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en-US" altLang="zh-CN" sz="4400" b="1" dirty="0" smtClean="0"/>
              <a:t>50% of Chinese opinion leaders viewed US military presence in Asia-Pacific region as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leading </a:t>
            </a:r>
            <a:r>
              <a:rPr kumimoji="1" lang="en-US" altLang="zh-CN" sz="4400" b="1" dirty="0" smtClean="0"/>
              <a:t>area of concern for potential US-China conflict</a:t>
            </a:r>
          </a:p>
          <a:p>
            <a:r>
              <a:rPr kumimoji="1" lang="en-US" altLang="zh-CN" sz="4400" b="1" dirty="0" smtClean="0"/>
              <a:t>38%:  Taiwan issue as second area of concern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563552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Q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59035"/>
          </a:xfrm>
          <a:prstGeom prst="rect">
            <a:avLst/>
          </a:prstGeom>
        </p:spPr>
      </p:pic>
      <p:pic>
        <p:nvPicPr>
          <p:cNvPr id="5" name="Picture 4" descr="tence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9035"/>
            <a:ext cx="9144000" cy="385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4194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oMarc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7062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QQ.COM ONLINE SURVEY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zh-CN" sz="4400" b="1" dirty="0" smtClean="0"/>
              <a:t>Should China extend assistance to the Philippines?</a:t>
            </a:r>
          </a:p>
          <a:p>
            <a:r>
              <a:rPr kumimoji="1" lang="en-US" altLang="zh-CN" sz="4400" b="1" dirty="0" smtClean="0">
                <a:solidFill>
                  <a:srgbClr val="FFFF00"/>
                </a:solidFill>
              </a:rPr>
              <a:t>84% said NO</a:t>
            </a:r>
          </a:p>
          <a:p>
            <a:r>
              <a:rPr kumimoji="1" lang="en-US" altLang="zh-CN" sz="4400" b="1" dirty="0" smtClean="0"/>
              <a:t>16% said YES</a:t>
            </a:r>
          </a:p>
          <a:p>
            <a:r>
              <a:rPr kumimoji="1" lang="en-US" altLang="zh-CN" sz="4400" b="1" dirty="0" smtClean="0"/>
              <a:t>Total # of respondents to online survey: 203,764 </a:t>
            </a:r>
          </a:p>
          <a:p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0619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obalTimes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2755038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 smtClean="0"/>
          </a:p>
          <a:p>
            <a:endParaRPr kumimoji="1" lang="en-US" altLang="zh-CN" dirty="0" smtClean="0"/>
          </a:p>
          <a:p>
            <a:r>
              <a:rPr kumimoji="1" lang="en-US" altLang="zh-CN" sz="4400" b="1" dirty="0" smtClean="0"/>
              <a:t>92% of Chinese </a:t>
            </a:r>
            <a:r>
              <a:rPr kumimoji="1" lang="en-US" altLang="zh-CN" sz="4400" b="1" dirty="0" err="1" smtClean="0"/>
              <a:t>netizens</a:t>
            </a:r>
            <a:r>
              <a:rPr kumimoji="1" lang="en-US" altLang="zh-CN" sz="4400" b="1" dirty="0" smtClean="0"/>
              <a:t>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opposed </a:t>
            </a:r>
            <a:r>
              <a:rPr kumimoji="1" lang="en-US" altLang="zh-CN" sz="4400" b="1" dirty="0" smtClean="0"/>
              <a:t>extending aid to the Philippines </a:t>
            </a:r>
          </a:p>
          <a:p>
            <a:r>
              <a:rPr kumimoji="1" lang="en-US" altLang="zh-CN" sz="4400" b="1" dirty="0" smtClean="0"/>
              <a:t>Total # of respondents: 5,000</a:t>
            </a:r>
          </a:p>
        </p:txBody>
      </p:sp>
    </p:spTree>
    <p:extLst>
      <p:ext uri="{BB962C8B-B14F-4D97-AF65-F5344CB8AC3E}">
        <p14:creationId xmlns:p14="http://schemas.microsoft.com/office/powerpoint/2010/main" val="196042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GLOBAL TIMES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zh-CN" sz="4400" b="1" dirty="0" smtClean="0"/>
              <a:t>Commentary, Nov 12, 2013:</a:t>
            </a:r>
          </a:p>
          <a:p>
            <a:pPr marL="0" indent="0">
              <a:buNone/>
            </a:pPr>
            <a:r>
              <a:rPr kumimoji="1" lang="en-US" altLang="zh-CN" sz="4400" b="1" dirty="0" smtClean="0"/>
              <a:t>“If it snubs Manila this time, China will suffer great losses…We call for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extending</a:t>
            </a:r>
            <a:r>
              <a:rPr kumimoji="1" lang="en-US" altLang="zh-CN" sz="4400" b="1" dirty="0" smtClean="0"/>
              <a:t> disaster-relief assistance to Philippine victims, but it doesn’t affect our stand on the South China Sea issue.”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61725798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aceAr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CONCLUDING REMARKS</a:t>
            </a:r>
            <a:endParaRPr kumimoji="1" lang="zh-CN" altLang="en-US" sz="54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>
                <a:solidFill>
                  <a:srgbClr val="FFFF00"/>
                </a:solidFill>
              </a:rPr>
              <a:t>Big gaps 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in public attitudes </a:t>
            </a:r>
            <a:r>
              <a:rPr kumimoji="1" lang="en-US" altLang="zh-CN" sz="4400" b="1" dirty="0" smtClean="0"/>
              <a:t>exist</a:t>
            </a:r>
            <a:r>
              <a:rPr kumimoji="1" lang="en-US" altLang="zh-CN" sz="4400" b="1" dirty="0" smtClean="0"/>
              <a:t> </a:t>
            </a:r>
            <a:r>
              <a:rPr kumimoji="1" lang="en-US" altLang="zh-CN" sz="4400" b="1" dirty="0" smtClean="0"/>
              <a:t>in the Philippines &amp; China due to “war of words” resulting from bilateral dispute</a:t>
            </a:r>
          </a:p>
          <a:p>
            <a:r>
              <a:rPr kumimoji="1" lang="en-US" altLang="zh-CN" sz="4400" b="1" dirty="0" smtClean="0">
                <a:solidFill>
                  <a:srgbClr val="FFFF00"/>
                </a:solidFill>
              </a:rPr>
              <a:t>Huge challenge </a:t>
            </a:r>
            <a:r>
              <a:rPr kumimoji="1" lang="en-US" altLang="zh-CN" sz="4400" b="1" dirty="0" smtClean="0"/>
              <a:t>for gov’ts &amp; media to bridge these gaps</a:t>
            </a:r>
            <a:endParaRPr kumimoji="1" lang="zh-CN" alt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20856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ryChi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84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xmlns:p14="http://schemas.microsoft.com/office/powerpoint/2010/main" spd="slow">
        <p:dissolv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pic>
        <p:nvPicPr>
          <p:cNvPr id="5" name="Content Placeholder 4" descr="fvr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90" t="-26042" b="1"/>
          <a:stretch/>
        </p:blipFill>
        <p:spPr>
          <a:xfrm>
            <a:off x="0" y="-1785938"/>
            <a:ext cx="5037542" cy="8643938"/>
          </a:xfrm>
        </p:spPr>
      </p:pic>
      <p:pic>
        <p:nvPicPr>
          <p:cNvPr id="6" name="Content Placeholder 5" descr="Jiang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4" b="4314"/>
          <a:stretch>
            <a:fillRect/>
          </a:stretch>
        </p:blipFill>
        <p:spPr>
          <a:xfrm>
            <a:off x="4495800" y="0"/>
            <a:ext cx="4648200" cy="6858000"/>
          </a:xfrm>
        </p:spPr>
      </p:pic>
    </p:spTree>
    <p:extLst>
      <p:ext uri="{BB962C8B-B14F-4D97-AF65-F5344CB8AC3E}">
        <p14:creationId xmlns:p14="http://schemas.microsoft.com/office/powerpoint/2010/main" val="37965257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MAh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29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quinoHuPi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43130" y="4427721"/>
            <a:ext cx="7772400" cy="1362075"/>
          </a:xfrm>
        </p:spPr>
        <p:txBody>
          <a:bodyPr>
            <a:normAutofit fontScale="90000"/>
          </a:bodyPr>
          <a:lstStyle/>
          <a:p>
            <a:r>
              <a:rPr kumimoji="1" lang="en-US" altLang="zh-CN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br>
              <a:rPr kumimoji="1" lang="en-US" altLang="zh-CN" sz="6000" cap="none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kumimoji="1" lang="zh-CN" altLang="en-US" sz="6000" cap="none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Subtitle 9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kumimoji="1" lang="en-US" altLang="zh-CN" sz="4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/>
                <a:cs typeface="Arial Black"/>
              </a:rPr>
              <a:t> </a:t>
            </a:r>
            <a:endParaRPr kumimoji="1" lang="en-US" altLang="zh-CN" sz="4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/>
              <a:cs typeface="Arial Black"/>
            </a:endParaRPr>
          </a:p>
          <a:p>
            <a:endParaRPr kumimoji="1" lang="en-US" altLang="zh-CN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  <a:cs typeface="Arial Black"/>
            </a:endParaRPr>
          </a:p>
          <a:p>
            <a:endParaRPr kumimoji="1" lang="zh-CN" alt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1798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xmlns:p14="http://schemas.microsoft.com/office/powerpoint/2010/main" spd="slow">
        <p:blinds dir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“WAR OF WORDS”</a:t>
            </a:r>
            <a:endParaRPr kumimoji="1" lang="zh-CN" altLang="en-US" sz="5400" b="1" i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zh-CN" sz="4400" b="1" dirty="0" smtClean="0"/>
              <a:t>Bilateral dispute initially took the form of diplomatic protests &amp; maritime encounters</a:t>
            </a:r>
          </a:p>
          <a:p>
            <a:r>
              <a:rPr kumimoji="1" lang="en-US" altLang="zh-CN" sz="4400" b="1" dirty="0" smtClean="0"/>
              <a:t>But a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war of words</a:t>
            </a:r>
            <a:r>
              <a:rPr kumimoji="1" lang="en-US" altLang="zh-CN" sz="4400" b="1" dirty="0" smtClean="0"/>
              <a:t>” also broke out between the media in China &amp; the Philippines</a:t>
            </a:r>
          </a:p>
          <a:p>
            <a:endParaRPr kumimoji="1" lang="en-US" altLang="zh-CN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39206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kumimoji="1" lang="en-US" altLang="zh-CN" sz="4400" b="1" dirty="0" smtClean="0"/>
              <a:t>Big gaps in perception:  PHL views CHN as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bully</a:t>
            </a:r>
            <a:r>
              <a:rPr kumimoji="1" lang="en-US" altLang="zh-CN" sz="4400" b="1" dirty="0" smtClean="0"/>
              <a:t>” who resorts to “coercion”</a:t>
            </a:r>
            <a:endParaRPr kumimoji="1" lang="en-US" altLang="zh-CN" sz="4400" b="1" dirty="0"/>
          </a:p>
          <a:p>
            <a:r>
              <a:rPr kumimoji="1" lang="en-US" altLang="zh-CN" sz="4400" b="1" dirty="0" smtClean="0"/>
              <a:t>CHN views PHL as “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trouble</a:t>
            </a:r>
            <a:r>
              <a:rPr kumimoji="1" lang="en-US" altLang="zh-CN" sz="4400" b="1" dirty="0" smtClean="0"/>
              <a:t>-</a:t>
            </a:r>
            <a:r>
              <a:rPr kumimoji="1" lang="en-US" altLang="zh-CN" sz="4400" b="1" dirty="0" smtClean="0">
                <a:solidFill>
                  <a:srgbClr val="FFFF00"/>
                </a:solidFill>
              </a:rPr>
              <a:t>maker</a:t>
            </a:r>
            <a:r>
              <a:rPr kumimoji="1" lang="en-US" altLang="zh-CN" sz="4400" b="1" dirty="0" smtClean="0"/>
              <a:t>” who acts as “pawn” &amp; “</a:t>
            </a:r>
            <a:r>
              <a:rPr kumimoji="1" lang="en-US" altLang="zh-CN" sz="4400" b="1" dirty="0"/>
              <a:t>T</a:t>
            </a:r>
            <a:r>
              <a:rPr kumimoji="1" lang="en-US" altLang="zh-CN" sz="4400" b="1" dirty="0" smtClean="0"/>
              <a:t>rojan horse” in US strategy to contain China</a:t>
            </a:r>
            <a:endParaRPr kumimoji="1" lang="zh-CN" altLang="en-US" sz="44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CN" sz="5400" b="1" i="1" dirty="0" smtClean="0"/>
              <a:t>PHL-CHN PERCEPTIONS</a:t>
            </a:r>
            <a:endParaRPr kumimoji="1" lang="zh-CN" altLang="en-US" sz="5400" b="1" i="1" dirty="0"/>
          </a:p>
        </p:txBody>
      </p:sp>
    </p:spTree>
    <p:extLst>
      <p:ext uri="{BB962C8B-B14F-4D97-AF65-F5344CB8AC3E}">
        <p14:creationId xmlns:p14="http://schemas.microsoft.com/office/powerpoint/2010/main" val="3409082779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5126</TotalTime>
  <Words>563</Words>
  <Application>Microsoft Macintosh PowerPoint</Application>
  <PresentationFormat>On-screen Show (4:3)</PresentationFormat>
  <Paragraphs>61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Cultural Gaps between the PHILIPPINES &amp; CHINA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</vt:lpstr>
      <vt:lpstr>“WAR OF WORDS”</vt:lpstr>
      <vt:lpstr>PHL-CHN PERCEPTIONS</vt:lpstr>
      <vt:lpstr>IMPACT ON PUBLIC OPINION</vt:lpstr>
      <vt:lpstr>PowerPoint Presentation</vt:lpstr>
      <vt:lpstr>SCARBOROUGH SHOAL</vt:lpstr>
      <vt:lpstr>SCARBOROUGH SHOAL</vt:lpstr>
      <vt:lpstr>PowerPoint Presentation</vt:lpstr>
      <vt:lpstr>MISCHIEF REEF</vt:lpstr>
      <vt:lpstr>MISCHIEF REEF</vt:lpstr>
      <vt:lpstr>PowerPoint Presentation</vt:lpstr>
      <vt:lpstr>PowerPoint Presentation</vt:lpstr>
      <vt:lpstr>PowerPoint Presentation</vt:lpstr>
      <vt:lpstr>PEW SURVEY (2013)</vt:lpstr>
      <vt:lpstr>IMPRESSION OF CHINA</vt:lpstr>
      <vt:lpstr>PHL-CHN DISPUTE</vt:lpstr>
      <vt:lpstr>USA OR CHINA?</vt:lpstr>
      <vt:lpstr>US-CHINA RELATIONS</vt:lpstr>
      <vt:lpstr>PowerPoint Presentation</vt:lpstr>
      <vt:lpstr>HORIZON SURVEY (2012)</vt:lpstr>
      <vt:lpstr>CHINESE VIEW OF USA</vt:lpstr>
      <vt:lpstr>US MILITARY PRESENCE</vt:lpstr>
      <vt:lpstr>PowerPoint Presentation</vt:lpstr>
      <vt:lpstr>QQ.COM ONLINE SURVEY</vt:lpstr>
      <vt:lpstr>PowerPoint Presentation</vt:lpstr>
      <vt:lpstr>GLOBAL TIMES</vt:lpstr>
      <vt:lpstr>PowerPoint Presentation</vt:lpstr>
      <vt:lpstr>CONCLUDING REMARKS</vt:lpstr>
    </vt:vector>
  </TitlesOfParts>
  <Company>Cardinal Advertising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PHILIPPINES &amp; CHINA:</dc:title>
  <dc:creator>Yaw A. Donkor</dc:creator>
  <cp:lastModifiedBy>Chito Sta Romana</cp:lastModifiedBy>
  <cp:revision>391</cp:revision>
  <cp:lastPrinted>2012-07-24T03:09:13Z</cp:lastPrinted>
  <dcterms:created xsi:type="dcterms:W3CDTF">2012-07-20T12:41:49Z</dcterms:created>
  <dcterms:modified xsi:type="dcterms:W3CDTF">2013-12-03T17:50:06Z</dcterms:modified>
</cp:coreProperties>
</file>