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70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694D34-6170-2D47-841E-42837483BF7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377EF7-46AC-6441-B77E-E1CB35FD48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China-ASEAN Maritime Cooperation in the SCS: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BUILDING TRUST THROUGH SHARED RULES &amp; </a:t>
            </a:r>
            <a:r>
              <a:rPr lang="en-US" b="1" dirty="0" smtClean="0"/>
              <a:t>NORMS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AILEEN SAN PABLO-BAVIERA</a:t>
            </a:r>
          </a:p>
          <a:p>
            <a:r>
              <a:rPr lang="en-US" dirty="0" smtClean="0"/>
              <a:t>UNIVERSITY OF THE PHILIPPINES</a:t>
            </a:r>
          </a:p>
          <a:p>
            <a:r>
              <a:rPr lang="en-US" dirty="0" smtClean="0"/>
              <a:t>Presented at </a:t>
            </a:r>
            <a:r>
              <a:rPr lang="en-US" dirty="0" err="1" smtClean="0"/>
              <a:t>Boao</a:t>
            </a:r>
            <a:r>
              <a:rPr lang="en-US" dirty="0" smtClean="0"/>
              <a:t> Forum Roundtable on South China Sea</a:t>
            </a:r>
          </a:p>
          <a:p>
            <a:r>
              <a:rPr lang="en-US" dirty="0" smtClean="0"/>
              <a:t>MARCH 28-29,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4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Effect of </a:t>
            </a:r>
            <a:r>
              <a:rPr lang="en-US" dirty="0" smtClean="0"/>
              <a:t>overlapping claims has </a:t>
            </a:r>
            <a:r>
              <a:rPr lang="en-US" dirty="0"/>
              <a:t>been </a:t>
            </a:r>
            <a:r>
              <a:rPr lang="en-US" b="1" dirty="0" smtClean="0"/>
              <a:t>confusion over what rules apply </a:t>
            </a:r>
            <a:r>
              <a:rPr lang="en-US" dirty="0" smtClean="0"/>
              <a:t>– domestic law, rules of engagement, UNCLOS, IMO conventions? </a:t>
            </a:r>
          </a:p>
          <a:p>
            <a:r>
              <a:rPr lang="en-US" dirty="0" smtClean="0"/>
              <a:t>Philippine arbitration case, Code of Conduct discussions, CUES – all seeking clarification of rules</a:t>
            </a:r>
          </a:p>
          <a:p>
            <a:r>
              <a:rPr lang="en-US" dirty="0"/>
              <a:t>Grey areas, </a:t>
            </a:r>
            <a:r>
              <a:rPr lang="en-US" b="1" dirty="0"/>
              <a:t>different interpretations </a:t>
            </a:r>
            <a:r>
              <a:rPr lang="en-US" dirty="0" smtClean="0"/>
              <a:t>exist e.g. mil activities in EEZ</a:t>
            </a:r>
            <a:endParaRPr lang="en-US" dirty="0"/>
          </a:p>
          <a:p>
            <a:r>
              <a:rPr lang="en-US" b="1" dirty="0" smtClean="0"/>
              <a:t>Not </a:t>
            </a:r>
            <a:r>
              <a:rPr lang="en-US" b="1" dirty="0"/>
              <a:t>enough </a:t>
            </a:r>
            <a:r>
              <a:rPr lang="en-US" b="1" dirty="0" smtClean="0"/>
              <a:t>LOS/Intl law experts </a:t>
            </a:r>
            <a:r>
              <a:rPr lang="en-US" dirty="0"/>
              <a:t>in all the </a:t>
            </a:r>
            <a:r>
              <a:rPr lang="en-US" dirty="0" smtClean="0"/>
              <a:t>countries; </a:t>
            </a:r>
            <a:r>
              <a:rPr lang="en-US" dirty="0" smtClean="0"/>
              <a:t>politicians and media prone </a:t>
            </a:r>
            <a:r>
              <a:rPr lang="en-US" dirty="0"/>
              <a:t>to </a:t>
            </a:r>
            <a:r>
              <a:rPr lang="en-US" dirty="0" smtClean="0"/>
              <a:t>biased </a:t>
            </a:r>
            <a:r>
              <a:rPr lang="en-US" dirty="0" smtClean="0"/>
              <a:t>misunderstanding of rules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agreement </a:t>
            </a:r>
            <a:r>
              <a:rPr lang="en-US" dirty="0" smtClean="0"/>
              <a:t>on </a:t>
            </a:r>
            <a:r>
              <a:rPr lang="en-US" dirty="0" smtClean="0"/>
              <a:t>rules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1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625" y="2675466"/>
            <a:ext cx="7637776" cy="37962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rules </a:t>
            </a:r>
            <a:r>
              <a:rPr lang="en-US" dirty="0"/>
              <a:t>b</a:t>
            </a:r>
            <a:r>
              <a:rPr lang="en-US" dirty="0" smtClean="0"/>
              <a:t>alance between protecting </a:t>
            </a:r>
            <a:r>
              <a:rPr lang="en-US" dirty="0"/>
              <a:t>rights of coastal states, </a:t>
            </a:r>
            <a:r>
              <a:rPr lang="en-US" dirty="0" smtClean="0"/>
              <a:t>needs of </a:t>
            </a:r>
            <a:r>
              <a:rPr lang="en-US" dirty="0"/>
              <a:t>maritime </a:t>
            </a:r>
            <a:r>
              <a:rPr lang="en-US" dirty="0" smtClean="0"/>
              <a:t>(military) </a:t>
            </a:r>
            <a:r>
              <a:rPr lang="en-US" dirty="0"/>
              <a:t>powers and need for maritime cooperation for common </a:t>
            </a:r>
            <a:r>
              <a:rPr lang="en-US" dirty="0" smtClean="0"/>
              <a:t>interests</a:t>
            </a:r>
          </a:p>
          <a:p>
            <a:r>
              <a:rPr lang="en-US" b="1" dirty="0" smtClean="0"/>
              <a:t>Territorial disputes crystallize </a:t>
            </a:r>
            <a:r>
              <a:rPr lang="en-US" b="1" dirty="0"/>
              <a:t>the grey areas</a:t>
            </a:r>
            <a:r>
              <a:rPr lang="en-US" dirty="0"/>
              <a:t>, the </a:t>
            </a:r>
            <a:r>
              <a:rPr lang="en-US" dirty="0" smtClean="0"/>
              <a:t>disagreements </a:t>
            </a:r>
            <a:r>
              <a:rPr lang="en-US" dirty="0"/>
              <a:t>regarding interpretation or even applicability of these norms and </a:t>
            </a:r>
            <a:r>
              <a:rPr lang="en-US" dirty="0" smtClean="0"/>
              <a:t>rules</a:t>
            </a:r>
          </a:p>
          <a:p>
            <a:r>
              <a:rPr lang="en-US" b="1" dirty="0" smtClean="0"/>
              <a:t>Sovereignty issues and resulting mistrust obstruct cooperation </a:t>
            </a:r>
            <a:r>
              <a:rPr lang="en-US" dirty="0" smtClean="0"/>
              <a:t>– </a:t>
            </a:r>
            <a:r>
              <a:rPr lang="en-US" dirty="0" smtClean="0"/>
              <a:t>MPC (Indonesia) workshops</a:t>
            </a:r>
            <a:r>
              <a:rPr lang="en-US" dirty="0" smtClean="0"/>
              <a:t>, IUU fishing, inoperative </a:t>
            </a:r>
            <a:r>
              <a:rPr lang="en-US" dirty="0" smtClean="0"/>
              <a:t>Regional Fisheries Management Organization (RFMOs)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6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the current rules suffice for future scenarios, in terms of </a:t>
            </a:r>
            <a:r>
              <a:rPr lang="en-US" smtClean="0"/>
              <a:t>clarity and enforceability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/>
              <a:t>If territorial </a:t>
            </a:r>
            <a:r>
              <a:rPr lang="en-US" b="1" dirty="0"/>
              <a:t>and maritime rights disputes sharpen </a:t>
            </a:r>
            <a:r>
              <a:rPr lang="en-US" dirty="0" smtClean="0"/>
              <a:t>(e.g. when are claimant states coastal states?) </a:t>
            </a:r>
          </a:p>
          <a:p>
            <a:pPr lvl="1"/>
            <a:r>
              <a:rPr lang="en-US" b="1" dirty="0" smtClean="0"/>
              <a:t>If SCS </a:t>
            </a:r>
            <a:r>
              <a:rPr lang="en-US" b="1" dirty="0"/>
              <a:t>becomes arena for </a:t>
            </a:r>
            <a:r>
              <a:rPr lang="en-US" b="1" dirty="0" smtClean="0"/>
              <a:t>armed conflict among </a:t>
            </a:r>
            <a:r>
              <a:rPr lang="en-US" b="1" dirty="0"/>
              <a:t>great </a:t>
            </a:r>
            <a:r>
              <a:rPr lang="en-US" b="1" dirty="0" smtClean="0"/>
              <a:t>powers, </a:t>
            </a:r>
            <a:r>
              <a:rPr lang="en-US" dirty="0" smtClean="0"/>
              <a:t>as Chinese naval and air power grow </a:t>
            </a:r>
            <a:r>
              <a:rPr lang="en-US" dirty="0"/>
              <a:t>(when regional and extra-regional powers differ in interpretations of the law or some are not party to it)</a:t>
            </a:r>
            <a:r>
              <a:rPr lang="en-US" dirty="0" smtClean="0"/>
              <a:t>;</a:t>
            </a:r>
          </a:p>
          <a:p>
            <a:pPr lvl="1"/>
            <a:r>
              <a:rPr lang="en-US" b="1" dirty="0" smtClean="0"/>
              <a:t>If arms build-up/ arms race occurs </a:t>
            </a:r>
            <a:r>
              <a:rPr lang="en-US" dirty="0" smtClean="0"/>
              <a:t>amid aggravated threat perceptions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20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rules matter? (triggers of conflict, obstacles to cooperation)</a:t>
            </a:r>
          </a:p>
          <a:p>
            <a:pPr lvl="1"/>
            <a:r>
              <a:rPr lang="en-US" dirty="0" smtClean="0"/>
              <a:t>Dispute settlement procedures and mechanisms</a:t>
            </a:r>
          </a:p>
          <a:p>
            <a:pPr lvl="1"/>
            <a:r>
              <a:rPr lang="en-US" dirty="0" smtClean="0"/>
              <a:t>“Shelving sovereignty disputes” and freezing status quo (how long?)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ctivities </a:t>
            </a:r>
            <a:r>
              <a:rPr lang="en-US" dirty="0"/>
              <a:t>in occupied features </a:t>
            </a:r>
          </a:p>
          <a:p>
            <a:pPr lvl="1"/>
            <a:r>
              <a:rPr lang="en-US" dirty="0"/>
              <a:t>Military </a:t>
            </a:r>
            <a:r>
              <a:rPr lang="en-US" dirty="0" smtClean="0"/>
              <a:t>activities </a:t>
            </a:r>
            <a:r>
              <a:rPr lang="en-US" dirty="0"/>
              <a:t>in maritime zones and disputed areas</a:t>
            </a:r>
          </a:p>
          <a:p>
            <a:pPr lvl="1"/>
            <a:r>
              <a:rPr lang="en-US" dirty="0" smtClean="0"/>
              <a:t>Treatment of fishing and illegal fishing in disputed areas</a:t>
            </a:r>
          </a:p>
          <a:p>
            <a:pPr lvl="1"/>
            <a:r>
              <a:rPr lang="en-US" dirty="0" smtClean="0"/>
              <a:t>Modus vivendi on oil &amp; gas exploration</a:t>
            </a:r>
          </a:p>
          <a:p>
            <a:pPr lvl="1"/>
            <a:r>
              <a:rPr lang="en-US" dirty="0" smtClean="0"/>
              <a:t>Rules for joint development or joint management of fisheries &amp; oil/gas</a:t>
            </a:r>
          </a:p>
          <a:p>
            <a:pPr lvl="1"/>
            <a:r>
              <a:rPr lang="en-US" dirty="0" smtClean="0"/>
              <a:t>Search and rescue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02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9477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</a:t>
            </a:r>
            <a:r>
              <a:rPr lang="en-US" b="1" dirty="0"/>
              <a:t>fundamental norm</a:t>
            </a:r>
            <a:r>
              <a:rPr lang="en-US" dirty="0"/>
              <a:t> is rule of law </a:t>
            </a:r>
            <a:endParaRPr lang="en-US" dirty="0" smtClean="0"/>
          </a:p>
          <a:p>
            <a:pPr lvl="1"/>
            <a:r>
              <a:rPr lang="en-US" dirty="0" smtClean="0"/>
              <a:t>power </a:t>
            </a:r>
            <a:r>
              <a:rPr lang="en-US" dirty="0"/>
              <a:t>can be constrained by law; 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are penalties – however soft - for disregard of the law and for impunity; </a:t>
            </a:r>
            <a:endParaRPr lang="en-US" dirty="0" smtClean="0"/>
          </a:p>
          <a:p>
            <a:pPr lvl="1"/>
            <a:r>
              <a:rPr lang="en-US" dirty="0" smtClean="0"/>
              <a:t>law </a:t>
            </a:r>
            <a:r>
              <a:rPr lang="en-US" dirty="0"/>
              <a:t>applies equally to small and big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Given </a:t>
            </a:r>
            <a:r>
              <a:rPr lang="en-US" dirty="0"/>
              <a:t>asymmetries in power capability, </a:t>
            </a:r>
            <a:r>
              <a:rPr lang="en-US" dirty="0" smtClean="0"/>
              <a:t>agreement </a:t>
            </a:r>
            <a:r>
              <a:rPr lang="en-US" dirty="0"/>
              <a:t>on the force of law, </a:t>
            </a:r>
            <a:r>
              <a:rPr lang="en-US" dirty="0" smtClean="0"/>
              <a:t>consensus on shared norms, </a:t>
            </a:r>
            <a:r>
              <a:rPr lang="en-US" dirty="0"/>
              <a:t>and </a:t>
            </a:r>
            <a:r>
              <a:rPr lang="en-US" dirty="0" smtClean="0"/>
              <a:t>predictability </a:t>
            </a:r>
            <a:r>
              <a:rPr lang="en-US" dirty="0"/>
              <a:t>of agreed rules can </a:t>
            </a:r>
            <a:r>
              <a:rPr lang="en-US" dirty="0" smtClean="0"/>
              <a:t>help build trust </a:t>
            </a:r>
            <a:r>
              <a:rPr lang="en-US" dirty="0"/>
              <a:t>and </a:t>
            </a:r>
            <a:r>
              <a:rPr lang="en-US" dirty="0" smtClean="0"/>
              <a:t>assuage fundamental </a:t>
            </a:r>
            <a:r>
              <a:rPr lang="en-US" dirty="0"/>
              <a:t>insecurity of states in </a:t>
            </a:r>
            <a:r>
              <a:rPr lang="en-US" dirty="0" smtClean="0"/>
              <a:t>an </a:t>
            </a:r>
            <a:r>
              <a:rPr lang="en-US" dirty="0"/>
              <a:t>anarchic order.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77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Rules are also meant to enable cooperation, not only to constrain power</a:t>
            </a:r>
          </a:p>
          <a:p>
            <a:r>
              <a:rPr lang="en-US" dirty="0" smtClean="0"/>
              <a:t>With agreement on norms and a commitment to clear rules, we can build regimes (law enforcement cooperation, RFMOs, etc…), and build Asia’s “community of common destiny”</a:t>
            </a:r>
          </a:p>
          <a:p>
            <a:pPr lvl="1"/>
            <a:r>
              <a:rPr lang="en-US" b="1" dirty="0">
                <a:solidFill>
                  <a:srgbClr val="AF0C0C"/>
                </a:solidFill>
              </a:rPr>
              <a:t>ASEAN </a:t>
            </a:r>
            <a:r>
              <a:rPr lang="en-US" b="1" dirty="0" smtClean="0">
                <a:solidFill>
                  <a:srgbClr val="AF0C0C"/>
                </a:solidFill>
              </a:rPr>
              <a:t>+China, ASEAN+3 </a:t>
            </a:r>
            <a:r>
              <a:rPr lang="en-US" b="1" dirty="0">
                <a:solidFill>
                  <a:srgbClr val="AF0C0C"/>
                </a:solidFill>
              </a:rPr>
              <a:t>agreement on cooperation for sustainable development of fisheries and other ocean resources in </a:t>
            </a:r>
            <a:r>
              <a:rPr lang="en-US" b="1" dirty="0" smtClean="0">
                <a:solidFill>
                  <a:srgbClr val="AF0C0C"/>
                </a:solidFill>
              </a:rPr>
              <a:t>SCS and ECS </a:t>
            </a:r>
            <a:endParaRPr lang="en-US" b="1" dirty="0">
              <a:solidFill>
                <a:srgbClr val="AF0C0C"/>
              </a:solidFill>
            </a:endParaRPr>
          </a:p>
          <a:p>
            <a:pPr lvl="1"/>
            <a:r>
              <a:rPr lang="en-US" b="1" dirty="0">
                <a:solidFill>
                  <a:srgbClr val="AF0C0C"/>
                </a:solidFill>
              </a:rPr>
              <a:t>EAS agreement on cooperation for the promotion of freedom and safety of navigation and of safety of life at sea, incl. HADR</a:t>
            </a:r>
          </a:p>
          <a:p>
            <a:pPr lvl="1"/>
            <a:r>
              <a:rPr lang="en-US" b="1" dirty="0">
                <a:solidFill>
                  <a:srgbClr val="AF0C0C"/>
                </a:solidFill>
              </a:rPr>
              <a:t>International community to continue formulation of rules  governing military activities at </a:t>
            </a:r>
            <a:r>
              <a:rPr lang="en-US" b="1" dirty="0" smtClean="0">
                <a:solidFill>
                  <a:srgbClr val="AF0C0C"/>
                </a:solidFill>
              </a:rPr>
              <a:t>sea</a:t>
            </a:r>
            <a:endParaRPr lang="en-US" b="1" dirty="0">
              <a:solidFill>
                <a:srgbClr val="AF0C0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44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Rules, norms, law will not be </a:t>
            </a:r>
            <a:r>
              <a:rPr lang="en-US" dirty="0" smtClean="0"/>
              <a:t>enough; </a:t>
            </a:r>
            <a:r>
              <a:rPr lang="en-US" dirty="0"/>
              <a:t>patient diplomacy </a:t>
            </a:r>
            <a:r>
              <a:rPr lang="en-US" dirty="0" smtClean="0"/>
              <a:t>will always be </a:t>
            </a:r>
            <a:r>
              <a:rPr lang="en-US" dirty="0"/>
              <a:t>needed to arrive at rules, and to wisely apply them.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situation in the South China Sea is becoming more and more complex, with </a:t>
            </a:r>
            <a:r>
              <a:rPr lang="en-US" b="1" dirty="0"/>
              <a:t>different layers of security challenges evading solution</a:t>
            </a:r>
            <a:endParaRPr lang="en-US" dirty="0"/>
          </a:p>
          <a:p>
            <a:pPr lvl="1"/>
            <a:r>
              <a:rPr lang="en-US" dirty="0"/>
              <a:t>sovereignty disputes</a:t>
            </a:r>
          </a:p>
          <a:p>
            <a:pPr lvl="1"/>
            <a:r>
              <a:rPr lang="en-US" dirty="0"/>
              <a:t>disputes over maritime rights and resources</a:t>
            </a:r>
          </a:p>
          <a:p>
            <a:pPr lvl="1"/>
            <a:r>
              <a:rPr lang="en-US" dirty="0"/>
              <a:t>common security challenges</a:t>
            </a:r>
          </a:p>
          <a:p>
            <a:pPr lvl="1"/>
            <a:r>
              <a:rPr lang="en-US" dirty="0" smtClean="0"/>
              <a:t>competition among major powers</a:t>
            </a:r>
          </a:p>
          <a:p>
            <a:pPr marL="0" indent="0">
              <a:buNone/>
            </a:pPr>
            <a:r>
              <a:rPr lang="en-US" dirty="0" smtClean="0"/>
              <a:t>Given trajectory of last few years and </a:t>
            </a:r>
            <a:r>
              <a:rPr lang="en-US" dirty="0"/>
              <a:t>unless reversed, </a:t>
            </a:r>
            <a:r>
              <a:rPr lang="en-US" b="1" dirty="0" smtClean="0"/>
              <a:t>we </a:t>
            </a:r>
            <a:r>
              <a:rPr lang="en-US" b="1" dirty="0"/>
              <a:t>can expect more rather than less conflict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9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7924" y="2264326"/>
            <a:ext cx="7818589" cy="38618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Competition is </a:t>
            </a:r>
            <a:r>
              <a:rPr lang="en-US" dirty="0" smtClean="0"/>
              <a:t>growing, </a:t>
            </a:r>
            <a:r>
              <a:rPr lang="en-US" b="1" dirty="0" smtClean="0"/>
              <a:t>certain claimants becoming more assertive </a:t>
            </a:r>
            <a:r>
              <a:rPr lang="en-US" dirty="0" smtClean="0"/>
              <a:t>and showing readiness to use or threaten use of force to assert sovereignty</a:t>
            </a:r>
          </a:p>
          <a:p>
            <a:pPr lvl="1"/>
            <a:r>
              <a:rPr lang="en-US" dirty="0" smtClean="0"/>
              <a:t>Reclaiming land, building </a:t>
            </a:r>
            <a:r>
              <a:rPr lang="en-US" dirty="0"/>
              <a:t>new </a:t>
            </a:r>
            <a:r>
              <a:rPr lang="en-US" dirty="0" smtClean="0"/>
              <a:t>structures </a:t>
            </a:r>
            <a:r>
              <a:rPr lang="en-US" dirty="0"/>
              <a:t>with potential military </a:t>
            </a:r>
            <a:r>
              <a:rPr lang="en-US" dirty="0" smtClean="0"/>
              <a:t>uses; preventing </a:t>
            </a:r>
            <a:r>
              <a:rPr lang="en-US" dirty="0"/>
              <a:t>others from enjoying </a:t>
            </a:r>
            <a:r>
              <a:rPr lang="en-US" dirty="0" smtClean="0"/>
              <a:t>lawful </a:t>
            </a:r>
            <a:r>
              <a:rPr lang="en-US" dirty="0"/>
              <a:t>rights under </a:t>
            </a:r>
            <a:r>
              <a:rPr lang="en-US" dirty="0" smtClean="0"/>
              <a:t>UNCLOS</a:t>
            </a:r>
          </a:p>
          <a:p>
            <a:pPr lvl="1"/>
            <a:r>
              <a:rPr lang="en-US" dirty="0" smtClean="0"/>
              <a:t>Using navies or paramilitary forces v. fishermen</a:t>
            </a:r>
          </a:p>
          <a:p>
            <a:pPr lvl="1"/>
            <a:r>
              <a:rPr lang="en-US" dirty="0" smtClean="0"/>
              <a:t>Reactions by weaker states lead to escalation of tensions</a:t>
            </a:r>
          </a:p>
          <a:p>
            <a:pPr marL="301943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Trend </a:t>
            </a:r>
            <a:r>
              <a:rPr lang="en-US" dirty="0"/>
              <a:t>among regional states to </a:t>
            </a:r>
            <a:r>
              <a:rPr lang="en-US" b="1" dirty="0"/>
              <a:t>build up </a:t>
            </a:r>
            <a:r>
              <a:rPr lang="en-US" b="1" dirty="0" smtClean="0"/>
              <a:t>military/law enforcement capabilities </a:t>
            </a:r>
            <a:r>
              <a:rPr lang="en-US" dirty="0" smtClean="0"/>
              <a:t>with </a:t>
            </a:r>
            <a:r>
              <a:rPr lang="en-US" dirty="0"/>
              <a:t>maritime disputes and rise of new powers in </a:t>
            </a:r>
            <a:r>
              <a:rPr lang="en-US" dirty="0" smtClean="0"/>
              <a:t>mind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Deep mistrust and no </a:t>
            </a:r>
            <a:r>
              <a:rPr lang="en-US" b="1" dirty="0"/>
              <a:t>consensus </a:t>
            </a:r>
            <a:r>
              <a:rPr lang="en-US" dirty="0"/>
              <a:t>on how to approach the different security </a:t>
            </a:r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6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b="1" dirty="0" smtClean="0"/>
              <a:t>situation may be ripe for </a:t>
            </a:r>
            <a:r>
              <a:rPr lang="en-US" b="1" dirty="0" smtClean="0"/>
              <a:t>negotiating a compromise </a:t>
            </a:r>
            <a:r>
              <a:rPr lang="en-US" dirty="0" smtClean="0"/>
              <a:t>– </a:t>
            </a:r>
            <a:r>
              <a:rPr lang="en-US" dirty="0" err="1" smtClean="0"/>
              <a:t>Zartman’s</a:t>
            </a:r>
            <a:r>
              <a:rPr lang="en-US" dirty="0" smtClean="0"/>
              <a:t> “</a:t>
            </a:r>
            <a:r>
              <a:rPr lang="en-US" dirty="0" smtClean="0"/>
              <a:t>mutually hurting stalemate”, or </a:t>
            </a:r>
            <a:r>
              <a:rPr lang="en-US" dirty="0" smtClean="0"/>
              <a:t>higher </a:t>
            </a:r>
            <a:r>
              <a:rPr lang="en-US" dirty="0" smtClean="0"/>
              <a:t>costs of </a:t>
            </a:r>
            <a:r>
              <a:rPr lang="en-US" dirty="0" smtClean="0"/>
              <a:t>non-</a:t>
            </a:r>
            <a:r>
              <a:rPr lang="en-US" dirty="0" smtClean="0"/>
              <a:t>compromise for all parties</a:t>
            </a:r>
          </a:p>
          <a:p>
            <a:pPr lvl="0"/>
            <a:r>
              <a:rPr lang="en-US" b="1" dirty="0" smtClean="0"/>
              <a:t>Adjustments in China’s diplomacy</a:t>
            </a:r>
            <a:r>
              <a:rPr lang="en-US" dirty="0" smtClean="0"/>
              <a:t>: 2014 conference, “New type of major power relations”, “new security concept”, Maritime Silk Road Initiative, resumption of </a:t>
            </a:r>
            <a:r>
              <a:rPr lang="en-US" dirty="0" smtClean="0"/>
              <a:t>China-Japan </a:t>
            </a:r>
            <a:r>
              <a:rPr lang="en-US" dirty="0" smtClean="0"/>
              <a:t>and trilateral </a:t>
            </a:r>
            <a:r>
              <a:rPr lang="en-US" dirty="0" smtClean="0"/>
              <a:t>China-Japan-</a:t>
            </a:r>
            <a:r>
              <a:rPr lang="en-US" dirty="0" err="1" smtClean="0"/>
              <a:t>S.Korea</a:t>
            </a:r>
            <a:r>
              <a:rPr lang="en-US" dirty="0" smtClean="0"/>
              <a:t> </a:t>
            </a:r>
            <a:r>
              <a:rPr lang="en-US" dirty="0" smtClean="0"/>
              <a:t>dialogue, </a:t>
            </a:r>
            <a:r>
              <a:rPr lang="en-US" dirty="0" err="1" smtClean="0"/>
              <a:t>Boao</a:t>
            </a:r>
            <a:r>
              <a:rPr lang="en-US" dirty="0" smtClean="0"/>
              <a:t> Forum </a:t>
            </a:r>
            <a:r>
              <a:rPr lang="en-US" dirty="0" smtClean="0"/>
              <a:t>speech </a:t>
            </a:r>
            <a:r>
              <a:rPr lang="en-US" dirty="0" smtClean="0"/>
              <a:t>of Xi </a:t>
            </a:r>
            <a:r>
              <a:rPr lang="en-US" dirty="0" err="1" smtClean="0"/>
              <a:t>Jinping</a:t>
            </a:r>
            <a:r>
              <a:rPr lang="en-US" dirty="0" smtClean="0"/>
              <a:t> emphasized Nontraditional security</a:t>
            </a:r>
            <a:endParaRPr lang="en-US" dirty="0" smtClean="0"/>
          </a:p>
          <a:p>
            <a:pPr lvl="0"/>
            <a:r>
              <a:rPr lang="en-US" dirty="0" smtClean="0"/>
              <a:t>‘Dual track’ approach </a:t>
            </a:r>
          </a:p>
          <a:p>
            <a:pPr lvl="1"/>
            <a:r>
              <a:rPr lang="en-US" dirty="0" smtClean="0"/>
              <a:t> concern over soft power-hard power balance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4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Maritime security and good order at sea</a:t>
            </a:r>
          </a:p>
          <a:p>
            <a:pPr lvl="1"/>
            <a:r>
              <a:rPr lang="en-US" dirty="0"/>
              <a:t>preservation of the maritime environment</a:t>
            </a:r>
          </a:p>
          <a:p>
            <a:pPr lvl="1"/>
            <a:r>
              <a:rPr lang="en-US" dirty="0"/>
              <a:t>access to and sustainable use of the ocean’s resources</a:t>
            </a:r>
          </a:p>
          <a:p>
            <a:pPr lvl="1"/>
            <a:r>
              <a:rPr lang="en-US" dirty="0"/>
              <a:t>safety of life at sea, including response to natural disasters</a:t>
            </a:r>
          </a:p>
          <a:p>
            <a:pPr lvl="1"/>
            <a:r>
              <a:rPr lang="en-US" dirty="0"/>
              <a:t>freedom of navigation</a:t>
            </a:r>
          </a:p>
          <a:p>
            <a:pPr lvl="1"/>
            <a:r>
              <a:rPr lang="en-US" dirty="0"/>
              <a:t>freedom from threat or use of force </a:t>
            </a:r>
            <a:endParaRPr lang="en-US" dirty="0" smtClean="0"/>
          </a:p>
          <a:p>
            <a:pPr lvl="1"/>
            <a:r>
              <a:rPr lang="en-US" dirty="0" smtClean="0"/>
              <a:t>Regulation of illegal activities harmful to economic and security interests of bordering states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interests </a:t>
            </a:r>
            <a:br>
              <a:rPr lang="en-US" dirty="0" smtClean="0"/>
            </a:br>
            <a:r>
              <a:rPr lang="en-US" dirty="0" smtClean="0"/>
              <a:t>of ASEAN and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9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promoting regional architecture to ensure peace, security, prosperity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Important for ASEAN’s </a:t>
            </a:r>
            <a:r>
              <a:rPr lang="en-US" dirty="0"/>
              <a:t>successful integration efforts and to China’s continued economic growth </a:t>
            </a:r>
            <a:r>
              <a:rPr lang="en-US" dirty="0" smtClean="0"/>
              <a:t>and power aspirations</a:t>
            </a:r>
          </a:p>
          <a:p>
            <a:pPr lvl="1"/>
            <a:r>
              <a:rPr lang="en-US" dirty="0" smtClean="0"/>
              <a:t>How to deepen </a:t>
            </a:r>
            <a:r>
              <a:rPr lang="en-US" dirty="0"/>
              <a:t>economic linkages without creating new dependencies </a:t>
            </a:r>
            <a:endParaRPr lang="en-US" dirty="0" smtClean="0"/>
          </a:p>
          <a:p>
            <a:pPr lvl="1"/>
            <a:r>
              <a:rPr lang="en-US" dirty="0" smtClean="0"/>
              <a:t>ongoing </a:t>
            </a:r>
            <a:r>
              <a:rPr lang="en-US" dirty="0"/>
              <a:t>power transitions should not </a:t>
            </a:r>
            <a:r>
              <a:rPr lang="en-US" dirty="0" smtClean="0"/>
              <a:t>aggravate security dilemmas </a:t>
            </a:r>
          </a:p>
          <a:p>
            <a:pPr lvl="1"/>
            <a:r>
              <a:rPr lang="en-US" dirty="0" smtClean="0"/>
              <a:t>Inclusive, open </a:t>
            </a:r>
            <a:r>
              <a:rPr lang="en-US" dirty="0" err="1" smtClean="0"/>
              <a:t>vs</a:t>
            </a:r>
            <a:r>
              <a:rPr lang="en-US" dirty="0" smtClean="0"/>
              <a:t> exclusionary?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More intra-regional trade -&gt; more maritime activity -&gt; more risks to maritime security (from piracy/armed robbery at sea to marine pollution to maritime accidents)</a:t>
            </a:r>
          </a:p>
          <a:p>
            <a:r>
              <a:rPr lang="en-US" dirty="0" smtClean="0"/>
              <a:t>Maritime Silk Road Initiative (MSRI) </a:t>
            </a:r>
            <a:r>
              <a:rPr lang="en-US" dirty="0" smtClean="0"/>
              <a:t>vision of connectivity and win-win approach</a:t>
            </a:r>
          </a:p>
          <a:p>
            <a:pPr marL="301943" lvl="1" indent="0">
              <a:buNone/>
            </a:pPr>
            <a:r>
              <a:rPr lang="en-US" dirty="0" smtClean="0"/>
              <a:t>(e.g. ports, energy, resources but also </a:t>
            </a:r>
            <a:r>
              <a:rPr lang="en-US" dirty="0"/>
              <a:t> </a:t>
            </a:r>
            <a:r>
              <a:rPr lang="en-US" dirty="0" smtClean="0"/>
              <a:t>infrastructure for sustainable </a:t>
            </a:r>
            <a:r>
              <a:rPr lang="en-US" dirty="0"/>
              <a:t>fisheries, marine environmental protection, and </a:t>
            </a:r>
            <a:r>
              <a:rPr lang="en-US" dirty="0" smtClean="0"/>
              <a:t>marine eco-tourism)</a:t>
            </a:r>
          </a:p>
          <a:p>
            <a:pPr marL="301943" lvl="1" indent="0">
              <a:buNone/>
            </a:pPr>
            <a:r>
              <a:rPr lang="en-US" dirty="0" smtClean="0"/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SCS…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9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Quanzhou</a:t>
            </a:r>
            <a:r>
              <a:rPr lang="en-US" dirty="0" smtClean="0"/>
              <a:t>: “MSR </a:t>
            </a:r>
            <a:r>
              <a:rPr lang="en-US" dirty="0"/>
              <a:t>will pass through EEZs, archipelagic waters, high </a:t>
            </a:r>
            <a:r>
              <a:rPr lang="en-US" dirty="0" smtClean="0"/>
              <a:t>seas”</a:t>
            </a:r>
            <a:endParaRPr lang="en-US" dirty="0"/>
          </a:p>
          <a:p>
            <a:r>
              <a:rPr lang="en-US" dirty="0" smtClean="0"/>
              <a:t>Under stable political atmosphere and mutual accommodation, </a:t>
            </a:r>
            <a:r>
              <a:rPr lang="en-US" dirty="0" err="1" smtClean="0"/>
              <a:t>govts</a:t>
            </a:r>
            <a:r>
              <a:rPr lang="en-US" dirty="0" smtClean="0"/>
              <a:t>, business, </a:t>
            </a:r>
            <a:r>
              <a:rPr lang="en-US" dirty="0"/>
              <a:t>local </a:t>
            </a:r>
            <a:r>
              <a:rPr lang="en-US" dirty="0" smtClean="0"/>
              <a:t>communities, NGOs will welcome new cooperation initiatives</a:t>
            </a:r>
          </a:p>
          <a:p>
            <a:r>
              <a:rPr lang="en-US" dirty="0" smtClean="0"/>
              <a:t>Trust and cooperation, chicken and egg</a:t>
            </a:r>
          </a:p>
          <a:p>
            <a:pPr lvl="1"/>
            <a:endParaRPr lang="en-US" dirty="0" smtClean="0"/>
          </a:p>
          <a:p>
            <a:pPr marL="301943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16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675466"/>
            <a:ext cx="7823200" cy="3735023"/>
          </a:xfrm>
        </p:spPr>
        <p:txBody>
          <a:bodyPr>
            <a:normAutofit/>
          </a:bodyPr>
          <a:lstStyle/>
          <a:p>
            <a:r>
              <a:rPr lang="en-US" sz="2600" dirty="0"/>
              <a:t>How to rebuild mutual trust and confidence, especially of smaller states</a:t>
            </a:r>
            <a:r>
              <a:rPr lang="en-US" sz="2600" dirty="0" smtClean="0"/>
              <a:t>?</a:t>
            </a:r>
            <a:endParaRPr lang="en-US" sz="3200" dirty="0"/>
          </a:p>
          <a:p>
            <a:pPr lvl="1"/>
            <a:r>
              <a:rPr lang="en-US" sz="2400" dirty="0"/>
              <a:t>Power asymmetry – hedging/soft balancing behavior, capability building (short-term trust-eroding effects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Self</a:t>
            </a:r>
            <a:r>
              <a:rPr lang="en-US" sz="2400" dirty="0"/>
              <a:t>-restraint – subjective, situational, unverifiable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229</TotalTime>
  <Words>1065</Words>
  <Application>Microsoft Macintosh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China-ASEAN Maritime Cooperation in the SCS:  BUILDING TRUST THROUGH SHARED RULES &amp; NORMS</vt:lpstr>
      <vt:lpstr>Security Challenges</vt:lpstr>
      <vt:lpstr>PowerPoint Presentation</vt:lpstr>
      <vt:lpstr>Opportunities</vt:lpstr>
      <vt:lpstr>Common interests  of ASEAN and China</vt:lpstr>
      <vt:lpstr>PowerPoint Presentation</vt:lpstr>
      <vt:lpstr>In the SCS…</vt:lpstr>
      <vt:lpstr>PowerPoint Presentation</vt:lpstr>
      <vt:lpstr>PowerPoint Presentation</vt:lpstr>
      <vt:lpstr>We need agreement on rules!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China-ASEAN Maritime Cooperation in the SCS:  BUILDING TRUST THROUGH SHARED RULES &amp; NORMS</dc:title>
  <dc:creator>Aileen Baviera</dc:creator>
  <cp:lastModifiedBy>Aileen Baviera</cp:lastModifiedBy>
  <cp:revision>45</cp:revision>
  <dcterms:created xsi:type="dcterms:W3CDTF">2015-03-28T18:16:22Z</dcterms:created>
  <dcterms:modified xsi:type="dcterms:W3CDTF">2015-05-26T02:08:43Z</dcterms:modified>
</cp:coreProperties>
</file>